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5" r:id="rId2"/>
    <p:sldId id="278" r:id="rId3"/>
    <p:sldId id="291" r:id="rId4"/>
    <p:sldId id="279" r:id="rId5"/>
    <p:sldId id="282" r:id="rId6"/>
    <p:sldId id="284" r:id="rId7"/>
    <p:sldId id="288" r:id="rId8"/>
    <p:sldId id="286" r:id="rId9"/>
  </p:sldIdLst>
  <p:sldSz cx="9144000" cy="6858000" type="screen4x3"/>
  <p:notesSz cx="6858000" cy="9144000"/>
  <p:embeddedFontLst>
    <p:embeddedFont>
      <p:font typeface="Twinkl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657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504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B7BC"/>
    <a:srgbClr val="F08115"/>
    <a:srgbClr val="CA4692"/>
    <a:srgbClr val="ED74A9"/>
    <a:srgbClr val="87BD31"/>
    <a:srgbClr val="9D673B"/>
    <a:srgbClr val="E52122"/>
    <a:srgbClr val="0076B0"/>
    <a:srgbClr val="88BD31"/>
    <a:srgbClr val="CDDF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278" y="54"/>
      </p:cViewPr>
      <p:guideLst>
        <p:guide orient="horz" pos="2160"/>
        <p:guide pos="2880"/>
        <p:guide pos="657"/>
        <p:guide orient="horz" pos="3952"/>
        <p:guide pos="5420"/>
        <p:guide orient="horz" pos="346"/>
        <p:guide pos="476"/>
        <p:guide orient="horz" pos="504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notesMaster" Target="notesMasters/notesMaster1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70333" y="5834189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white-rose-maths-resources/year-3-white-rose-maths-resources-key-stage-1-year-1-year-2/spring-block-4-length-and-perimeter-year-3-white-rose-maths-supporting-resources-key-stage-1" TargetMode="External"/><Relationship Id="rId2" Type="http://schemas.openxmlformats.org/officeDocument/2006/relationships/hyperlink" Target="https://www.twinkl.co.uk/resources/white-rose-maths-resources/year-5-white-rose-maths-resources-key-stage-1-year-1-year-2/spring-block-2-fractions-year-5-white-rose-maths-supporting-resources-key-stage-1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white-rose-maths-resources/year-3-white-rose-maths-resources-key-stage-1-year-1-year-2/spring-block-4-length-and-perimeter-year-3-white-rose-maths-supporting-resources-key-stage-1" TargetMode="External"/><Relationship Id="rId2" Type="http://schemas.openxmlformats.org/officeDocument/2006/relationships/hyperlink" Target="https://www.twinkl.co.uk/resources/white-rose-maths-resources/year-5-white-rose-maths-resources-key-stage-1-year-1-year-2/spring-block-2-fractions-year-5-white-rose-maths-supporting-resources-key-stage-1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9575" y="5792787"/>
            <a:ext cx="952500" cy="60007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9575" y="5792787"/>
            <a:ext cx="952500" cy="60007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0" y="287383"/>
            <a:ext cx="2860766" cy="522514"/>
          </a:xfrm>
          <a:prstGeom prst="roundRect">
            <a:avLst/>
          </a:prstGeom>
          <a:solidFill>
            <a:srgbClr val="18A0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657600" y="5081451"/>
            <a:ext cx="5120640" cy="70788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mk-MK" sz="4000" b="1" dirty="0" smtClean="0">
                <a:solidFill>
                  <a:schemeClr val="accent5">
                    <a:lumMod val="50000"/>
                  </a:schemeClr>
                </a:solidFill>
              </a:rPr>
              <a:t>МЕРЕЊЕ ДОЛЖИНА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mk-MK" sz="3600" dirty="0" smtClean="0">
                <a:latin typeface="+mn-lt"/>
              </a:rPr>
              <a:t>Цел:</a:t>
            </a:r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10000"/>
              </a:lnSpc>
            </a:pPr>
            <a:r>
              <a:rPr lang="mk-MK" dirty="0" smtClean="0"/>
              <a:t>Пресметува, мери и споредува должина користејќи стандардни и нестандардни единици и соодветни инструменти за мерење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154" y="1280160"/>
            <a:ext cx="70016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се потсетиме:</a:t>
            </a:r>
          </a:p>
          <a:p>
            <a:endParaRPr lang="en-US" dirty="0" smtClean="0"/>
          </a:p>
          <a:p>
            <a:r>
              <a:rPr lang="en-US" dirty="0" smtClean="0"/>
              <a:t>     mm       &lt;        cm       &lt;     m</a:t>
            </a:r>
          </a:p>
          <a:p>
            <a:endParaRPr lang="mk-MK" dirty="0"/>
          </a:p>
          <a:p>
            <a:r>
              <a:rPr lang="mk-MK" dirty="0" smtClean="0"/>
              <a:t>милиметар</a:t>
            </a:r>
            <a:r>
              <a:rPr lang="en-US" dirty="0" smtClean="0"/>
              <a:t> &lt; </a:t>
            </a:r>
            <a:r>
              <a:rPr lang="mk-MK" dirty="0" smtClean="0"/>
              <a:t>сантиметар </a:t>
            </a:r>
            <a:r>
              <a:rPr lang="en-US" dirty="0" smtClean="0"/>
              <a:t>&lt;</a:t>
            </a:r>
            <a:r>
              <a:rPr lang="mk-MK" dirty="0" smtClean="0"/>
              <a:t> метар</a:t>
            </a:r>
          </a:p>
          <a:p>
            <a:endParaRPr lang="mk-MK" dirty="0"/>
          </a:p>
          <a:p>
            <a:r>
              <a:rPr lang="mk-MK" dirty="0" smtClean="0"/>
              <a:t>Милиметар е помало од сантиметар и метар, а сантиметар е помало од метар.</a:t>
            </a:r>
          </a:p>
          <a:p>
            <a:endParaRPr lang="mk-MK" dirty="0"/>
          </a:p>
          <a:p>
            <a:pPr algn="ctr"/>
            <a:r>
              <a:rPr lang="mk-MK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cm = 10 mm </a:t>
            </a: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 = 100 cm</a:t>
            </a:r>
          </a:p>
          <a:p>
            <a:pPr algn="ctr"/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 = 1000 mm</a:t>
            </a:r>
            <a:endParaRPr lang="mk-MK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3789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96" name="Rectangle 95"/>
          <p:cNvSpPr/>
          <p:nvPr/>
        </p:nvSpPr>
        <p:spPr>
          <a:xfrm>
            <a:off x="447429" y="670981"/>
            <a:ext cx="211078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mk-MK" sz="1600" b="1" dirty="0" smtClean="0">
                <a:solidFill>
                  <a:schemeClr val="bg1"/>
                </a:solidFill>
              </a:rPr>
              <a:t>Мерење должина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650" y="1335630"/>
            <a:ext cx="7632700" cy="772107"/>
          </a:xfrm>
          <a:prstGeom prst="rect">
            <a:avLst/>
          </a:prstGeom>
          <a:solidFill>
            <a:srgbClr val="0076B0"/>
          </a:solidFill>
          <a:ln w="28575">
            <a:solidFill>
              <a:srgbClr val="0076B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  <a:latin typeface="Twinkl" pitchFamily="2" charset="0"/>
              </a:rPr>
              <a:t>Каков инструмент и која единица мерка ќе ја искористиме за да измериме должина?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93636">
            <a:off x="4973628" y="1024703"/>
            <a:ext cx="3164280" cy="2228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14" y="2138717"/>
            <a:ext cx="802816" cy="56738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55650" y="2781761"/>
            <a:ext cx="2433087" cy="1419225"/>
            <a:chOff x="767027" y="4673600"/>
            <a:chExt cx="2433087" cy="1419225"/>
          </a:xfrm>
        </p:grpSpPr>
        <p:sp>
          <p:nvSpPr>
            <p:cNvPr id="15" name="Rectangle 14"/>
            <p:cNvSpPr/>
            <p:nvPr/>
          </p:nvSpPr>
          <p:spPr>
            <a:xfrm>
              <a:off x="767027" y="4673600"/>
              <a:ext cx="2433087" cy="14192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215" y="4943887"/>
              <a:ext cx="1982709" cy="878646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3355456" y="2781758"/>
            <a:ext cx="2433087" cy="1419225"/>
            <a:chOff x="3363122" y="4673598"/>
            <a:chExt cx="2433087" cy="1419225"/>
          </a:xfrm>
        </p:grpSpPr>
        <p:sp>
          <p:nvSpPr>
            <p:cNvPr id="21" name="Rectangle 20"/>
            <p:cNvSpPr/>
            <p:nvPr/>
          </p:nvSpPr>
          <p:spPr>
            <a:xfrm>
              <a:off x="3363122" y="4673598"/>
              <a:ext cx="2433087" cy="141922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4270" y="5144572"/>
              <a:ext cx="690790" cy="64713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5955263" y="2520444"/>
            <a:ext cx="2433087" cy="1472402"/>
            <a:chOff x="5959218" y="4412284"/>
            <a:chExt cx="2433087" cy="1472402"/>
          </a:xfrm>
        </p:grpSpPr>
        <p:sp>
          <p:nvSpPr>
            <p:cNvPr id="22" name="Rectangle 21"/>
            <p:cNvSpPr/>
            <p:nvPr/>
          </p:nvSpPr>
          <p:spPr>
            <a:xfrm>
              <a:off x="5959218" y="4673599"/>
              <a:ext cx="2433087" cy="121108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A46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6452837" y="4412284"/>
              <a:ext cx="1464577" cy="1464576"/>
              <a:chOff x="6327822" y="2280071"/>
              <a:chExt cx="1165795" cy="1165795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27822" y="2280071"/>
                <a:ext cx="1165795" cy="1165795"/>
              </a:xfrm>
              <a:prstGeom prst="rect">
                <a:avLst/>
              </a:prstGeom>
            </p:spPr>
          </p:pic>
          <p:sp>
            <p:nvSpPr>
              <p:cNvPr id="10" name="Arc 9"/>
              <p:cNvSpPr/>
              <p:nvPr/>
            </p:nvSpPr>
            <p:spPr>
              <a:xfrm rot="5400000">
                <a:off x="6908540" y="2507516"/>
                <a:ext cx="71542" cy="414065"/>
              </a:xfrm>
              <a:prstGeom prst="arc">
                <a:avLst>
                  <a:gd name="adj1" fmla="val 16200000"/>
                  <a:gd name="adj2" fmla="val 5149771"/>
                </a:avLst>
              </a:prstGeom>
              <a:ln w="19050" cap="rnd">
                <a:solidFill>
                  <a:srgbClr val="0076B0"/>
                </a:solidFill>
                <a:round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25" name="TextBox 24"/>
          <p:cNvSpPr txBox="1"/>
          <p:nvPr/>
        </p:nvSpPr>
        <p:spPr>
          <a:xfrm>
            <a:off x="755650" y="4264568"/>
            <a:ext cx="2433087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8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mk-MK" dirty="0" smtClean="0"/>
              <a:t>Ќе употребиме метро како инструмент.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55650" y="5320718"/>
            <a:ext cx="2433087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8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mk-MK" dirty="0" smtClean="0"/>
              <a:t>Ќе измериме во единица мерка метар </a:t>
            </a:r>
            <a:r>
              <a:rPr lang="en-US" dirty="0" smtClean="0"/>
              <a:t>m</a:t>
            </a:r>
            <a:r>
              <a:rPr lang="mk-MK" dirty="0" smtClean="0"/>
              <a:t>.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355456" y="4251253"/>
            <a:ext cx="2433087" cy="1326105"/>
          </a:xfrm>
          <a:prstGeom prst="rect">
            <a:avLst/>
          </a:prstGeom>
          <a:solidFill>
            <a:schemeClr val="bg1"/>
          </a:solidFill>
          <a:ln w="28575">
            <a:solidFill>
              <a:srgbClr val="88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mk-MK" dirty="0"/>
              <a:t>Ќе употребиме </a:t>
            </a:r>
            <a:r>
              <a:rPr lang="mk-MK" dirty="0" smtClean="0"/>
              <a:t>линијар </a:t>
            </a:r>
            <a:r>
              <a:rPr lang="mk-MK" dirty="0"/>
              <a:t>како </a:t>
            </a:r>
            <a:r>
              <a:rPr lang="mk-MK" dirty="0" smtClean="0"/>
              <a:t>инструмент.</a:t>
            </a:r>
            <a:endParaRPr lang="en-GB" dirty="0"/>
          </a:p>
          <a:p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3355456" y="5307403"/>
            <a:ext cx="2433087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8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mk-MK" dirty="0"/>
              <a:t>Ќе измериме во единица мерка </a:t>
            </a:r>
            <a:r>
              <a:rPr lang="mk-MK" dirty="0" smtClean="0"/>
              <a:t>милиметар </a:t>
            </a:r>
            <a:r>
              <a:rPr lang="en-US" dirty="0" smtClean="0"/>
              <a:t>mm</a:t>
            </a:r>
            <a:r>
              <a:rPr lang="mk-MK" dirty="0" smtClean="0"/>
              <a:t>.</a:t>
            </a:r>
            <a:endParaRPr lang="en-GB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964626" y="4220320"/>
            <a:ext cx="2433087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8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mk-MK" dirty="0"/>
              <a:t>Ќе </a:t>
            </a:r>
            <a:r>
              <a:rPr lang="mk-MK" dirty="0" smtClean="0"/>
              <a:t>употребиме</a:t>
            </a:r>
          </a:p>
          <a:p>
            <a:r>
              <a:rPr lang="mk-MK" dirty="0" smtClean="0"/>
              <a:t>метро за шиење </a:t>
            </a:r>
            <a:r>
              <a:rPr lang="mk-MK" dirty="0"/>
              <a:t>како </a:t>
            </a:r>
            <a:r>
              <a:rPr lang="mk-MK" dirty="0" smtClean="0"/>
              <a:t>инструмент.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5964626" y="5266532"/>
            <a:ext cx="2433087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88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mk-MK" dirty="0"/>
              <a:t>Ќе измериме во единица мерка </a:t>
            </a:r>
            <a:r>
              <a:rPr lang="mk-MK" dirty="0" smtClean="0"/>
              <a:t>сантиметар </a:t>
            </a:r>
            <a:r>
              <a:rPr lang="en-US" dirty="0" smtClean="0"/>
              <a:t>cm</a:t>
            </a:r>
            <a:r>
              <a:rPr lang="mk-MK" dirty="0"/>
              <a:t>.</a:t>
            </a:r>
            <a:endParaRPr lang="en-GB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383">
            <a:off x="6308843" y="2352869"/>
            <a:ext cx="1524000" cy="3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47429" y="670659"/>
            <a:ext cx="211078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mk-MK" sz="1600" b="1" dirty="0">
                <a:solidFill>
                  <a:schemeClr val="bg1"/>
                </a:solidFill>
              </a:rPr>
              <a:t>Мерење должина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1335630"/>
            <a:ext cx="7632700" cy="1049106"/>
          </a:xfrm>
          <a:prstGeom prst="rect">
            <a:avLst/>
          </a:prstGeom>
          <a:solidFill>
            <a:srgbClr val="0076B0"/>
          </a:solidFill>
          <a:ln w="28575">
            <a:solidFill>
              <a:srgbClr val="0076B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mk-MK" dirty="0" smtClean="0">
                <a:solidFill>
                  <a:schemeClr val="bg1"/>
                </a:solidFill>
                <a:latin typeface="Twinkl" pitchFamily="2" charset="0"/>
              </a:rPr>
              <a:t>Јана и Дамјан мереле должина на лисја. Дали се согласуваш со нивниот одговор? </a:t>
            </a:r>
            <a:r>
              <a:rPr lang="mk-MK" dirty="0" smtClean="0">
                <a:solidFill>
                  <a:schemeClr val="bg1"/>
                </a:solidFill>
                <a:latin typeface="Twinkl" pitchFamily="2" charset="0"/>
              </a:rPr>
              <a:t>Кликни на вкрстените стрелки за да видиш одблузу.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1935480" y="2301943"/>
            <a:ext cx="2552700" cy="556260"/>
          </a:xfrm>
          <a:prstGeom prst="wedgeRoundRectCallout">
            <a:avLst>
              <a:gd name="adj1" fmla="val -40486"/>
              <a:gd name="adj2" fmla="val 85788"/>
              <a:gd name="adj3" fmla="val 16667"/>
            </a:avLst>
          </a:prstGeom>
          <a:solidFill>
            <a:srgbClr val="F081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Мојот лист е долг </a:t>
            </a:r>
            <a:endParaRPr lang="en-US" dirty="0" smtClean="0"/>
          </a:p>
          <a:p>
            <a:pPr algn="ctr"/>
            <a:r>
              <a:rPr lang="mk-MK" dirty="0" smtClean="0"/>
              <a:t>150 </a:t>
            </a:r>
            <a:r>
              <a:rPr lang="en-US" dirty="0" smtClean="0"/>
              <a:t>cm.</a:t>
            </a:r>
            <a:endParaRPr lang="en-GB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4655820" y="2299245"/>
            <a:ext cx="2552700" cy="556260"/>
          </a:xfrm>
          <a:prstGeom prst="wedgeRoundRectCallout">
            <a:avLst>
              <a:gd name="adj1" fmla="val 46081"/>
              <a:gd name="adj2" fmla="val 98117"/>
              <a:gd name="adj3" fmla="val 16667"/>
            </a:avLst>
          </a:prstGeom>
          <a:solidFill>
            <a:srgbClr val="2C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dirty="0" smtClean="0"/>
              <a:t>Мојот лист е долг</a:t>
            </a:r>
          </a:p>
          <a:p>
            <a:pPr algn="ctr"/>
            <a:r>
              <a:rPr lang="mk-MK" dirty="0" smtClean="0"/>
              <a:t>17 </a:t>
            </a:r>
            <a:r>
              <a:rPr lang="en-US" dirty="0" smtClean="0"/>
              <a:t>cm.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1346226" y="3235118"/>
            <a:ext cx="3141954" cy="1156801"/>
            <a:chOff x="1346226" y="3235118"/>
            <a:chExt cx="3141954" cy="1156801"/>
          </a:xfrm>
        </p:grpSpPr>
        <p:sp>
          <p:nvSpPr>
            <p:cNvPr id="22" name="Rectangle 21"/>
            <p:cNvSpPr/>
            <p:nvPr/>
          </p:nvSpPr>
          <p:spPr>
            <a:xfrm>
              <a:off x="1346226" y="3235118"/>
              <a:ext cx="3141954" cy="11568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0811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2194289" y="3664437"/>
              <a:ext cx="2070589" cy="478467"/>
              <a:chOff x="2300969" y="3768319"/>
              <a:chExt cx="2070589" cy="478467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189436">
                <a:off x="2690160" y="3422253"/>
                <a:ext cx="260213" cy="95234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66376">
                <a:off x="2300969" y="3812700"/>
                <a:ext cx="2070589" cy="434086"/>
              </a:xfrm>
              <a:prstGeom prst="rect">
                <a:avLst/>
              </a:prstGeom>
            </p:spPr>
          </p:pic>
        </p:grpSp>
        <p:sp>
          <p:nvSpPr>
            <p:cNvPr id="21" name="Quad Arrow 20"/>
            <p:cNvSpPr/>
            <p:nvPr/>
          </p:nvSpPr>
          <p:spPr>
            <a:xfrm>
              <a:off x="4096985" y="3267144"/>
              <a:ext cx="352425" cy="352425"/>
            </a:xfrm>
            <a:prstGeom prst="quadArrow">
              <a:avLst/>
            </a:prstGeom>
            <a:solidFill>
              <a:srgbClr val="F0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70681" y="3235118"/>
            <a:ext cx="3141954" cy="1156801"/>
            <a:chOff x="4670681" y="3235118"/>
            <a:chExt cx="3141954" cy="1156801"/>
          </a:xfrm>
        </p:grpSpPr>
        <p:sp>
          <p:nvSpPr>
            <p:cNvPr id="27" name="Rectangle 26"/>
            <p:cNvSpPr/>
            <p:nvPr/>
          </p:nvSpPr>
          <p:spPr>
            <a:xfrm>
              <a:off x="4670681" y="3235118"/>
              <a:ext cx="3141954" cy="115680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2CB7B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4768997" y="3377149"/>
              <a:ext cx="2023764" cy="775294"/>
              <a:chOff x="3973659" y="4301720"/>
              <a:chExt cx="2023764" cy="775294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969459">
                <a:off x="5147221" y="4260374"/>
                <a:ext cx="758357" cy="841049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1266376">
                <a:off x="3973659" y="4652744"/>
                <a:ext cx="2023764" cy="424270"/>
              </a:xfrm>
              <a:prstGeom prst="rect">
                <a:avLst/>
              </a:prstGeom>
            </p:spPr>
          </p:pic>
        </p:grpSp>
        <p:sp>
          <p:nvSpPr>
            <p:cNvPr id="23" name="Quad Arrow 22"/>
            <p:cNvSpPr/>
            <p:nvPr/>
          </p:nvSpPr>
          <p:spPr>
            <a:xfrm>
              <a:off x="4719400" y="3267144"/>
              <a:ext cx="352425" cy="352425"/>
            </a:xfrm>
            <a:prstGeom prst="quadArrow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758" y="2165487"/>
            <a:ext cx="243297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51" y="2346960"/>
            <a:ext cx="206395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655112" y="4469799"/>
            <a:ext cx="3732530" cy="1603104"/>
          </a:xfrm>
          <a:prstGeom prst="rect">
            <a:avLst/>
          </a:prstGeom>
          <a:solidFill>
            <a:schemeClr val="bg1"/>
          </a:solidFill>
          <a:ln w="28575">
            <a:solidFill>
              <a:srgbClr val="88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mk-MK" dirty="0" smtClean="0"/>
              <a:t>Одговорот на Јана не е точен. Таа го израмнила листот со погрешната страна на линијарот. Нејзиниот лист е дол 13 </a:t>
            </a:r>
            <a:r>
              <a:rPr lang="en-US" dirty="0" smtClean="0"/>
              <a:t>cm.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755650" y="4489721"/>
            <a:ext cx="3732530" cy="1603104"/>
          </a:xfrm>
          <a:prstGeom prst="rect">
            <a:avLst/>
          </a:prstGeom>
          <a:solidFill>
            <a:schemeClr val="bg1"/>
          </a:solidFill>
          <a:ln w="28575">
            <a:solidFill>
              <a:srgbClr val="88BD31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defRPr/>
            </a:pPr>
            <a:r>
              <a:rPr lang="mk-MK" dirty="0" smtClean="0"/>
              <a:t>Одговорот на Дамјан не е точен. Тој го мерел листот во милиметри, но потоа употребил погрешна мерна единица. Неговиот лист е долг 150</a:t>
            </a:r>
            <a:r>
              <a:rPr lang="en-US" dirty="0" smtClean="0"/>
              <a:t> mm.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787711" y="3558813"/>
            <a:ext cx="7635838" cy="2811354"/>
            <a:chOff x="752512" y="5588693"/>
            <a:chExt cx="7635838" cy="2811354"/>
          </a:xfrm>
        </p:grpSpPr>
        <p:grpSp>
          <p:nvGrpSpPr>
            <p:cNvPr id="33" name="Group 32"/>
            <p:cNvGrpSpPr/>
            <p:nvPr/>
          </p:nvGrpSpPr>
          <p:grpSpPr>
            <a:xfrm>
              <a:off x="752512" y="5588693"/>
              <a:ext cx="7635838" cy="2811354"/>
              <a:chOff x="1346226" y="3235118"/>
              <a:chExt cx="3141954" cy="1156801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346226" y="3235118"/>
                <a:ext cx="3141954" cy="11568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F0811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5" name="Group 34"/>
              <p:cNvGrpSpPr/>
              <p:nvPr/>
            </p:nvGrpSpPr>
            <p:grpSpPr>
              <a:xfrm>
                <a:off x="1543506" y="3549593"/>
                <a:ext cx="2746811" cy="632183"/>
                <a:chOff x="1650186" y="3653475"/>
                <a:chExt cx="2746811" cy="632183"/>
              </a:xfrm>
            </p:grpSpPr>
            <p:pic>
              <p:nvPicPr>
                <p:cNvPr id="37" name="Picture 36"/>
                <p:cNvPicPr>
                  <a:picLocks noChangeAspect="1"/>
                </p:cNvPicPr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189436">
                  <a:off x="2171150" y="3194389"/>
                  <a:ext cx="345194" cy="1263365"/>
                </a:xfrm>
                <a:prstGeom prst="rect">
                  <a:avLst/>
                </a:prstGeom>
              </p:spPr>
            </p:pic>
            <p:pic>
              <p:nvPicPr>
                <p:cNvPr id="38" name="Picture 37"/>
                <p:cNvPicPr>
                  <a:picLocks noChangeAspect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66376">
                  <a:off x="1650186" y="3709805"/>
                  <a:ext cx="2746811" cy="575853"/>
                </a:xfrm>
                <a:prstGeom prst="rect">
                  <a:avLst/>
                </a:prstGeom>
              </p:spPr>
            </p:pic>
          </p:grpSp>
        </p:grpSp>
        <p:sp>
          <p:nvSpPr>
            <p:cNvPr id="39" name="Quad Arrow 38"/>
            <p:cNvSpPr/>
            <p:nvPr/>
          </p:nvSpPr>
          <p:spPr>
            <a:xfrm>
              <a:off x="7983942" y="5650525"/>
              <a:ext cx="352425" cy="352425"/>
            </a:xfrm>
            <a:prstGeom prst="quadArrow">
              <a:avLst/>
            </a:prstGeom>
            <a:solidFill>
              <a:srgbClr val="F081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87003" y="3602998"/>
            <a:ext cx="7637253" cy="2811875"/>
            <a:chOff x="7055751" y="3743663"/>
            <a:chExt cx="7637253" cy="2811875"/>
          </a:xfrm>
        </p:grpSpPr>
        <p:grpSp>
          <p:nvGrpSpPr>
            <p:cNvPr id="40" name="Group 39"/>
            <p:cNvGrpSpPr/>
            <p:nvPr/>
          </p:nvGrpSpPr>
          <p:grpSpPr>
            <a:xfrm>
              <a:off x="7055751" y="3743663"/>
              <a:ext cx="7637253" cy="2811875"/>
              <a:chOff x="4670681" y="3235118"/>
              <a:chExt cx="3141954" cy="1156801"/>
            </a:xfrm>
          </p:grpSpPr>
          <p:sp>
            <p:nvSpPr>
              <p:cNvPr id="41" name="Rectangle 40"/>
              <p:cNvSpPr/>
              <p:nvPr/>
            </p:nvSpPr>
            <p:spPr>
              <a:xfrm>
                <a:off x="4670681" y="3235118"/>
                <a:ext cx="3141954" cy="115680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2CB7B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>
                <a:off x="4974990" y="3376725"/>
                <a:ext cx="2442512" cy="915273"/>
                <a:chOff x="4179652" y="4301296"/>
                <a:chExt cx="2442512" cy="915273"/>
              </a:xfrm>
            </p:grpSpPr>
            <p:pic>
              <p:nvPicPr>
                <p:cNvPr id="44" name="Picture 43"/>
                <p:cNvPicPr>
                  <a:picLocks noChangeAspect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5969459">
                  <a:off x="5598196" y="4251396"/>
                  <a:ext cx="915273" cy="1015073"/>
                </a:xfrm>
                <a:prstGeom prst="rect">
                  <a:avLst/>
                </a:prstGeom>
              </p:spPr>
            </p:pic>
            <p:pic>
              <p:nvPicPr>
                <p:cNvPr id="45" name="Picture 44"/>
                <p:cNvPicPr>
                  <a:picLocks noChangeAspect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1266376">
                  <a:off x="4179652" y="4685946"/>
                  <a:ext cx="2442512" cy="512058"/>
                </a:xfrm>
                <a:prstGeom prst="rect">
                  <a:avLst/>
                </a:prstGeom>
              </p:spPr>
            </p:pic>
          </p:grpSp>
        </p:grpSp>
        <p:sp>
          <p:nvSpPr>
            <p:cNvPr id="46" name="Quad Arrow 45"/>
            <p:cNvSpPr/>
            <p:nvPr/>
          </p:nvSpPr>
          <p:spPr>
            <a:xfrm>
              <a:off x="7120095" y="3797101"/>
              <a:ext cx="352425" cy="352425"/>
            </a:xfrm>
            <a:prstGeom prst="quadArrow">
              <a:avLst/>
            </a:prstGeom>
            <a:solidFill>
              <a:srgbClr val="2CB7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62" name="Trigger 3"/>
          <p:cNvSpPr/>
          <p:nvPr/>
        </p:nvSpPr>
        <p:spPr>
          <a:xfrm>
            <a:off x="4699000" y="3240838"/>
            <a:ext cx="405030" cy="384451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Trigger 2"/>
          <p:cNvSpPr/>
          <p:nvPr/>
        </p:nvSpPr>
        <p:spPr>
          <a:xfrm>
            <a:off x="7975601" y="3233580"/>
            <a:ext cx="405030" cy="384451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rigger 1"/>
          <p:cNvSpPr/>
          <p:nvPr/>
        </p:nvSpPr>
        <p:spPr>
          <a:xfrm>
            <a:off x="4064000" y="3235394"/>
            <a:ext cx="405030" cy="384451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rigger 4"/>
          <p:cNvSpPr/>
          <p:nvPr/>
        </p:nvSpPr>
        <p:spPr>
          <a:xfrm>
            <a:off x="803047" y="3233580"/>
            <a:ext cx="405030" cy="384451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2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7429" y="670981"/>
            <a:ext cx="211078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mk-MK" sz="1600" b="1" dirty="0">
                <a:solidFill>
                  <a:schemeClr val="bg1"/>
                </a:solidFill>
              </a:rPr>
              <a:t>Мерење должина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650" y="1335630"/>
            <a:ext cx="3711346" cy="2234046"/>
          </a:xfrm>
          <a:prstGeom prst="rect">
            <a:avLst/>
          </a:prstGeom>
          <a:solidFill>
            <a:srgbClr val="0076B0"/>
          </a:solidFill>
          <a:ln w="28575">
            <a:solidFill>
              <a:srgbClr val="0076B0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mk-MK" dirty="0" smtClean="0">
                <a:solidFill>
                  <a:schemeClr val="bg1"/>
                </a:solidFill>
                <a:latin typeface="Twinkl" pitchFamily="2" charset="0"/>
              </a:rPr>
              <a:t>Дамјан има дрвени коцки со различна должина</a:t>
            </a:r>
            <a:r>
              <a:rPr lang="en-GB" dirty="0" smtClean="0">
                <a:solidFill>
                  <a:schemeClr val="bg1"/>
                </a:solidFill>
                <a:latin typeface="Twinkl" pitchFamily="2" charset="0"/>
              </a:rPr>
              <a:t>.</a:t>
            </a:r>
            <a:r>
              <a:rPr lang="mk-MK" dirty="0" smtClean="0">
                <a:solidFill>
                  <a:schemeClr val="bg1"/>
                </a:solidFill>
                <a:latin typeface="Twinkl" pitchFamily="2" charset="0"/>
              </a:rPr>
              <a:t> Тој ги наредил по должина и направил кула долга 30</a:t>
            </a:r>
            <a:r>
              <a:rPr lang="en-US" dirty="0" smtClean="0">
                <a:solidFill>
                  <a:schemeClr val="bg1"/>
                </a:solidFill>
                <a:latin typeface="Twinkl" pitchFamily="2" charset="0"/>
              </a:rPr>
              <a:t>cm. </a:t>
            </a:r>
            <a:endParaRPr lang="mk-MK" dirty="0" smtClean="0">
              <a:solidFill>
                <a:schemeClr val="bg1"/>
              </a:solidFill>
              <a:latin typeface="Twinkl" pitchFamily="2" charset="0"/>
            </a:endParaRPr>
          </a:p>
          <a:p>
            <a:pPr>
              <a:spcAft>
                <a:spcPts val="600"/>
              </a:spcAft>
            </a:pPr>
            <a:r>
              <a:rPr lang="mk-MK" dirty="0" smtClean="0">
                <a:solidFill>
                  <a:schemeClr val="bg1"/>
                </a:solidFill>
                <a:latin typeface="Twinkl" pitchFamily="2" charset="0"/>
              </a:rPr>
              <a:t>Кои коцки ги употребил? Најди две можни решенија и напиши ги во тетратка.</a:t>
            </a:r>
            <a:endParaRPr lang="en-GB" dirty="0">
              <a:solidFill>
                <a:schemeClr val="bg1"/>
              </a:solidFill>
              <a:latin typeface="Twinkl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723840" y="1335630"/>
            <a:ext cx="3575144" cy="998808"/>
            <a:chOff x="783550" y="2991269"/>
            <a:chExt cx="3575144" cy="998808"/>
          </a:xfrm>
        </p:grpSpPr>
        <p:sp>
          <p:nvSpPr>
            <p:cNvPr id="2" name="Rectangle 1"/>
            <p:cNvSpPr/>
            <p:nvPr/>
          </p:nvSpPr>
          <p:spPr>
            <a:xfrm>
              <a:off x="860137" y="2991269"/>
              <a:ext cx="1991752" cy="520006"/>
            </a:xfrm>
            <a:prstGeom prst="rect">
              <a:avLst/>
            </a:prstGeom>
            <a:solidFill>
              <a:srgbClr val="E5212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6376">
              <a:off x="783550" y="3240569"/>
              <a:ext cx="3575144" cy="749508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4723840" y="2444349"/>
            <a:ext cx="3575144" cy="869656"/>
            <a:chOff x="783550" y="4015215"/>
            <a:chExt cx="3575144" cy="869656"/>
          </a:xfrm>
        </p:grpSpPr>
        <p:sp>
          <p:nvSpPr>
            <p:cNvPr id="10" name="Rectangle 9"/>
            <p:cNvSpPr/>
            <p:nvPr/>
          </p:nvSpPr>
          <p:spPr>
            <a:xfrm>
              <a:off x="860138" y="4015215"/>
              <a:ext cx="759113" cy="359875"/>
            </a:xfrm>
            <a:prstGeom prst="rect">
              <a:avLst/>
            </a:prstGeom>
            <a:solidFill>
              <a:srgbClr val="18A0D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6376">
              <a:off x="783550" y="4135363"/>
              <a:ext cx="3575144" cy="749508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4723842" y="3423916"/>
            <a:ext cx="3575144" cy="869656"/>
            <a:chOff x="783552" y="4936987"/>
            <a:chExt cx="3575144" cy="869656"/>
          </a:xfrm>
        </p:grpSpPr>
        <p:sp>
          <p:nvSpPr>
            <p:cNvPr id="14" name="Rectangle 13"/>
            <p:cNvSpPr/>
            <p:nvPr/>
          </p:nvSpPr>
          <p:spPr>
            <a:xfrm>
              <a:off x="860140" y="4936987"/>
              <a:ext cx="1311560" cy="359875"/>
            </a:xfrm>
            <a:prstGeom prst="rect">
              <a:avLst/>
            </a:prstGeom>
            <a:solidFill>
              <a:srgbClr val="9D67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6376">
              <a:off x="783552" y="5057135"/>
              <a:ext cx="3575144" cy="749508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4729778" y="4403483"/>
            <a:ext cx="3575144" cy="869656"/>
            <a:chOff x="4785305" y="3121639"/>
            <a:chExt cx="3575144" cy="869656"/>
          </a:xfrm>
        </p:grpSpPr>
        <p:sp>
          <p:nvSpPr>
            <p:cNvPr id="16" name="Rectangle 15"/>
            <p:cNvSpPr/>
            <p:nvPr/>
          </p:nvSpPr>
          <p:spPr>
            <a:xfrm>
              <a:off x="4861893" y="3121639"/>
              <a:ext cx="545925" cy="359875"/>
            </a:xfrm>
            <a:prstGeom prst="rect">
              <a:avLst/>
            </a:prstGeom>
            <a:solidFill>
              <a:srgbClr val="87B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6376">
              <a:off x="4785305" y="3241787"/>
              <a:ext cx="3575144" cy="749508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4748154" y="5383051"/>
            <a:ext cx="3575144" cy="869656"/>
            <a:chOff x="4825846" y="4030453"/>
            <a:chExt cx="3575144" cy="869656"/>
          </a:xfrm>
        </p:grpSpPr>
        <p:sp>
          <p:nvSpPr>
            <p:cNvPr id="18" name="Rectangle 17"/>
            <p:cNvSpPr/>
            <p:nvPr/>
          </p:nvSpPr>
          <p:spPr>
            <a:xfrm>
              <a:off x="4902434" y="4030453"/>
              <a:ext cx="650641" cy="359875"/>
            </a:xfrm>
            <a:prstGeom prst="rect">
              <a:avLst/>
            </a:prstGeom>
            <a:solidFill>
              <a:srgbClr val="ED7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66376">
              <a:off x="4825846" y="4150601"/>
              <a:ext cx="3575144" cy="7495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mk-MK" dirty="0" smtClean="0"/>
              <a:t>Заврши ги задачите на стр. 39 во дел 3.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3C386-037D-47BC-B81B-E45DB0C567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r="51318" b="16676"/>
          <a:stretch/>
        </p:blipFill>
        <p:spPr>
          <a:xfrm rot="1560000">
            <a:off x="2624509" y="3008979"/>
            <a:ext cx="720000" cy="1726583"/>
          </a:xfrm>
          <a:prstGeom prst="rect">
            <a:avLst/>
          </a:prstGeom>
          <a:effectLst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8151"/>
          <a:stretch/>
        </p:blipFill>
        <p:spPr>
          <a:xfrm>
            <a:off x="749020" y="2082086"/>
            <a:ext cx="2071845" cy="2432515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49020" y="1928693"/>
            <a:ext cx="4038155" cy="416413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447429" y="670659"/>
            <a:ext cx="2110789" cy="337100"/>
          </a:xfrm>
          <a:prstGeom prst="rect">
            <a:avLst/>
          </a:prstGeom>
          <a:solidFill>
            <a:srgbClr val="072F54"/>
          </a:solidFill>
        </p:spPr>
        <p:txBody>
          <a:bodyPr wrap="none" lIns="180000" tIns="36000" rIns="180000" bIns="54000" anchor="ctr">
            <a:spAutoFit/>
          </a:bodyPr>
          <a:lstStyle/>
          <a:p>
            <a:r>
              <a:rPr lang="mk-MK" sz="1600" b="1" dirty="0">
                <a:solidFill>
                  <a:schemeClr val="bg1"/>
                </a:solidFill>
              </a:rPr>
              <a:t>Мерење должина</a:t>
            </a:r>
            <a:endParaRPr lang="en-GB" sz="16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811" y="3180397"/>
            <a:ext cx="3416391" cy="1182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</p:cNvPr>
          <p:cNvSpPr/>
          <p:nvPr/>
        </p:nvSpPr>
        <p:spPr>
          <a:xfrm>
            <a:off x="4095750" y="3114675"/>
            <a:ext cx="952500" cy="600075"/>
          </a:xfrm>
          <a:prstGeom prst="rect">
            <a:avLst/>
          </a:prstGeom>
          <a:solidFill>
            <a:schemeClr val="bg1">
              <a:alpha val="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4076228" y="3131072"/>
            <a:ext cx="952500" cy="600075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6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astery PowerPoint Template.potx" id="{F85161A8-C811-4C2C-8C82-1FD236338727}" vid="{D0108FDD-D510-4CB9-BFB5-C4058926E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508</TotalTime>
  <Words>268</Words>
  <Application>Microsoft Office PowerPoint</Application>
  <PresentationFormat>On-screen Show (4:3)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Evie Hall</dc:creator>
  <cp:lastModifiedBy>BILE</cp:lastModifiedBy>
  <cp:revision>39</cp:revision>
  <dcterms:created xsi:type="dcterms:W3CDTF">2020-01-28T16:53:03Z</dcterms:created>
  <dcterms:modified xsi:type="dcterms:W3CDTF">2020-05-03T13:58:30Z</dcterms:modified>
</cp:coreProperties>
</file>