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559675" cy="10691813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lnSpc>
                <a:spcPct val="100000"/>
              </a:lnSpc>
            </a:pPr>
            <a:fld id="{AEDE6100-43F5-49AB-AE88-99DEAFF247DD}" type="datetime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3/15/2020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fld id="{EC8F7ABD-C8B8-452A-A19B-4E0B0CB95216}" type="slidenum">
              <a:rPr lang="en-US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8ZLv3xAjH3Q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BEX9tMGos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mk-MK" sz="6000" b="1" strike="noStrike" spc="-1" dirty="0">
                <a:solidFill>
                  <a:srgbClr val="000000"/>
                </a:solidFill>
                <a:latin typeface="Comic Sans MS" pitchFamily="66" charset="0"/>
              </a:rPr>
              <a:t>Видови на расејување на семиња </a:t>
            </a:r>
            <a:endParaRPr lang="mk-MK" sz="60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902" y="4929198"/>
            <a:ext cx="942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latin typeface="Comic Sans MS" pitchFamily="66" charset="0"/>
              </a:rPr>
              <a:t>Погледнете ги видеата и прочитајте го текстот за да научите за расејување</a:t>
            </a:r>
            <a:endParaRPr lang="mk-MK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042" y="585789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latin typeface="Comic Sans MS" pitchFamily="66" charset="0"/>
              </a:rPr>
              <a:t>Маја Саридис</a:t>
            </a:r>
            <a:endParaRPr lang="mk-MK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34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295560"/>
            <a:ext cx="10515240" cy="165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457200" indent="-456840">
              <a:lnSpc>
                <a:spcPct val="90000"/>
              </a:lnSpc>
              <a:buClr>
                <a:srgbClr val="F19D19"/>
              </a:buClr>
              <a:buFont typeface="Wingdings" charset="2"/>
              <a:buChar char="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hlinkClick r:id="rId2"/>
              </a:rPr>
              <a:t>https://www.youtube.com/watch?v=8ZLv3xAjH3Q</a:t>
            </a:r>
            <a:endParaRPr lang="mk-MK" sz="2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90000"/>
              </a:lnSpc>
              <a:buClr>
                <a:srgbClr val="F19D19"/>
              </a:buClr>
              <a:buFont typeface="Wingdings" charset="2"/>
              <a:buChar char=""/>
            </a:pPr>
            <a:endParaRPr lang="mk-MK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2" descr="Picture"/>
          <p:cNvPicPr/>
          <p:nvPr/>
        </p:nvPicPr>
        <p:blipFill>
          <a:blip r:embed="rId3"/>
          <a:stretch/>
        </p:blipFill>
        <p:spPr>
          <a:xfrm>
            <a:off x="3195000" y="1825560"/>
            <a:ext cx="580140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k-MK" sz="4400" b="1" strike="noStrike" spc="-1" dirty="0">
                <a:solidFill>
                  <a:srgbClr val="7030A0"/>
                </a:solidFill>
                <a:latin typeface="Comic Sans MS" pitchFamily="66" charset="0"/>
              </a:rPr>
              <a:t>РАСЕЈУВАЊЕ СО ВЕТЕР</a:t>
            </a:r>
            <a:endParaRPr lang="mk-MK" sz="4400" b="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1" strike="noStrike" spc="-1" dirty="0">
                <a:solidFill>
                  <a:srgbClr val="7030A0"/>
                </a:solidFill>
                <a:latin typeface="Comic Sans MS" pitchFamily="66" charset="0"/>
              </a:rPr>
              <a:t>Семињата кои се расејуваат со ветер се обично  </a:t>
            </a:r>
            <a:r>
              <a:rPr lang="mk-MK" sz="2800" b="1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ситни ,суви, лесни и имаат додатоци (пердувести или крилести) кои им овозможуваат лесно да бидт носени од струјата на ветерот</a:t>
            </a:r>
            <a:r>
              <a:rPr lang="mk-MK" sz="2800" b="1" strike="noStrike" spc="-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1" strike="noStrike" spc="-1" dirty="0" smtClean="0">
                <a:solidFill>
                  <a:srgbClr val="7030A0"/>
                </a:solidFill>
                <a:latin typeface="Comic Sans MS" pitchFamily="66" charset="0"/>
              </a:rPr>
              <a:t>Пример:глуварче </a:t>
            </a:r>
            <a:r>
              <a:rPr lang="mk-MK" sz="2800" b="1" strike="noStrike" spc="-1" dirty="0">
                <a:solidFill>
                  <a:srgbClr val="7030A0"/>
                </a:solidFill>
                <a:latin typeface="Comic Sans MS" pitchFamily="66" charset="0"/>
              </a:rPr>
              <a:t>, памук ,топола , </a:t>
            </a:r>
            <a:r>
              <a:rPr lang="mk-MK" sz="2800" b="1" strike="noStrike" spc="-1" dirty="0" smtClean="0">
                <a:solidFill>
                  <a:srgbClr val="7030A0"/>
                </a:solidFill>
                <a:latin typeface="Comic Sans MS" pitchFamily="66" charset="0"/>
              </a:rPr>
              <a:t>јавор, амброзија </a:t>
            </a:r>
            <a:r>
              <a:rPr lang="mk-MK" sz="2800" b="1" strike="noStrike" spc="-1" dirty="0">
                <a:solidFill>
                  <a:srgbClr val="7030A0"/>
                </a:solidFill>
                <a:latin typeface="Comic Sans MS" pitchFamily="66" charset="0"/>
              </a:rPr>
              <a:t>и др.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4034" y="457200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https://www.youtube.com/watch?v=TpzHF5arzj4</a:t>
            </a:r>
            <a:endParaRPr lang="mk-M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9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k-MK" sz="4400" b="0" strike="noStrike" spc="-1">
                <a:solidFill>
                  <a:srgbClr val="000000"/>
                </a:solidFill>
                <a:latin typeface="Calibri Light"/>
              </a:rPr>
              <a:t>Расејувања со ветар</a:t>
            </a:r>
            <a:endParaRPr lang="mk-MK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167480" y="4093560"/>
            <a:ext cx="13998240" cy="7988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>
                <a:solidFill>
                  <a:srgbClr val="000000"/>
                </a:solidFill>
                <a:latin typeface="Calibri"/>
              </a:rPr>
              <a:t>Јавор                                                                    глуварче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>
                <a:solidFill>
                  <a:srgbClr val="000000"/>
                </a:solidFill>
                <a:latin typeface="Calibri"/>
              </a:rPr>
              <a:t>                                     памук</a:t>
            </a:r>
          </a:p>
        </p:txBody>
      </p:sp>
      <p:pic>
        <p:nvPicPr>
          <p:cNvPr id="107" name="Picture 4" descr="Picture"/>
          <p:cNvPicPr/>
          <p:nvPr/>
        </p:nvPicPr>
        <p:blipFill>
          <a:blip r:embed="rId2"/>
          <a:stretch/>
        </p:blipFill>
        <p:spPr>
          <a:xfrm>
            <a:off x="992880" y="1559880"/>
            <a:ext cx="3968640" cy="2264040"/>
          </a:xfrm>
          <a:prstGeom prst="rect">
            <a:avLst/>
          </a:prstGeom>
          <a:ln>
            <a:noFill/>
          </a:ln>
        </p:spPr>
      </p:pic>
      <p:pic>
        <p:nvPicPr>
          <p:cNvPr id="108" name="Picture 8" descr="Picture"/>
          <p:cNvPicPr/>
          <p:nvPr/>
        </p:nvPicPr>
        <p:blipFill>
          <a:blip r:embed="rId3"/>
          <a:stretch/>
        </p:blipFill>
        <p:spPr>
          <a:xfrm>
            <a:off x="6809760" y="1559880"/>
            <a:ext cx="4055400" cy="2359080"/>
          </a:xfrm>
          <a:prstGeom prst="rect">
            <a:avLst/>
          </a:prstGeom>
          <a:ln>
            <a:noFill/>
          </a:ln>
        </p:spPr>
      </p:pic>
      <p:pic>
        <p:nvPicPr>
          <p:cNvPr id="109" name="Picture 10" descr="Picture"/>
          <p:cNvPicPr/>
          <p:nvPr/>
        </p:nvPicPr>
        <p:blipFill>
          <a:blip r:embed="rId4"/>
          <a:stretch/>
        </p:blipFill>
        <p:spPr>
          <a:xfrm>
            <a:off x="3830040" y="4093560"/>
            <a:ext cx="3390480" cy="213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34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mk-M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"/>
            </a:pPr>
            <a:r>
              <a:rPr lang="mk-MK" sz="2800" b="0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Семињата на глуварчето </a:t>
            </a:r>
            <a:r>
              <a:rPr lang="mk-MK" sz="2800" b="0" strike="noStrike" spc="-1" dirty="0">
                <a:solidFill>
                  <a:srgbClr val="7030A0"/>
                </a:solidFill>
                <a:latin typeface="Comic Sans MS" pitchFamily="66" charset="0"/>
              </a:rPr>
              <a:t>имаат влакненца во вид на падобран што им помага да лебдат во воздухот. Други семиња имаат тенки кожести крилца што им помагаат лесно да бидат носени од ветерот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Wingdings" charset="2"/>
              <a:buChar char=""/>
            </a:pPr>
            <a:r>
              <a:rPr lang="mk-MK" sz="2800" b="0" u="sng" strike="noStrike" spc="-1" dirty="0" smtClean="0">
                <a:solidFill>
                  <a:srgbClr val="7030A0"/>
                </a:solidFill>
                <a:uFillTx/>
                <a:latin typeface="Comic Sans MS" pitchFamily="66" charset="0"/>
              </a:rPr>
              <a:t>Семето </a:t>
            </a:r>
            <a:r>
              <a:rPr lang="mk-MK" sz="2800" b="0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до јаворовото дрво </a:t>
            </a:r>
            <a:r>
              <a:rPr lang="mk-MK" sz="2800" b="0" strike="noStrike" spc="-1" dirty="0">
                <a:solidFill>
                  <a:srgbClr val="7030A0"/>
                </a:solidFill>
                <a:latin typeface="Comic Sans MS" pitchFamily="66" charset="0"/>
              </a:rPr>
              <a:t>има крилца што овозможува ветерот да го дигне и да го врти.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k-MK" sz="4400" b="0" strike="noStrike" spc="-1">
                <a:solidFill>
                  <a:srgbClr val="000000"/>
                </a:solidFill>
                <a:latin typeface="Calibri Light"/>
              </a:rPr>
              <a:t>                           афион </a:t>
            </a:r>
            <a:endParaRPr lang="mk-MK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2" descr="https://upload.wikimedia.org/wikipedia/commons/thumb/b/b7/Oriental_poppy.jpg/234px-Oriental_poppy.jpg"/>
          <p:cNvPicPr/>
          <p:nvPr/>
        </p:nvPicPr>
        <p:blipFill>
          <a:blip r:embed="rId2"/>
          <a:stretch/>
        </p:blipFill>
        <p:spPr>
          <a:xfrm>
            <a:off x="416880" y="228600"/>
            <a:ext cx="3522600" cy="3320280"/>
          </a:xfrm>
          <a:prstGeom prst="rect">
            <a:avLst/>
          </a:prstGeom>
          <a:ln>
            <a:noFill/>
          </a:ln>
        </p:spPr>
      </p:pic>
      <p:pic>
        <p:nvPicPr>
          <p:cNvPr id="114" name="Picture 4" descr="https://tocka.com.mk/images/content/sodrzina/afion-zdr-bil-05.jpg"/>
          <p:cNvPicPr/>
          <p:nvPr/>
        </p:nvPicPr>
        <p:blipFill>
          <a:blip r:embed="rId3"/>
          <a:stretch/>
        </p:blipFill>
        <p:spPr>
          <a:xfrm>
            <a:off x="5956920" y="134640"/>
            <a:ext cx="5136480" cy="354960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https://media.pazar3.mk/Image/0c8001c0bb8a4473977b49fcb95d8120/20150909/false/false/640/480/Afion-i-Orevi-.jpeg"/>
          <p:cNvPicPr/>
          <p:nvPr/>
        </p:nvPicPr>
        <p:blipFill>
          <a:blip r:embed="rId4"/>
          <a:stretch/>
        </p:blipFill>
        <p:spPr>
          <a:xfrm>
            <a:off x="2810520" y="3684600"/>
            <a:ext cx="5042160" cy="298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k-MK" sz="4400" b="1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Расејување на семките со прскање</a:t>
            </a:r>
            <a:endParaRPr lang="mk-MK" sz="4400" b="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Некои плодови сами ги расејуваат своите семиња.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Мешунките се сушат и распукуваат на топло време кога семињата се зрели.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mk-MK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8348" y="3244334"/>
            <a:ext cx="6909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https://www.youtube.com/watch?v=OB0P3mx_lxY</a:t>
            </a:r>
            <a:endParaRPr lang="mk-MK" dirty="0"/>
          </a:p>
        </p:txBody>
      </p:sp>
      <p:sp>
        <p:nvSpPr>
          <p:cNvPr id="5" name="Rectangle 4"/>
          <p:cNvSpPr/>
          <p:nvPr/>
        </p:nvSpPr>
        <p:spPr>
          <a:xfrm>
            <a:off x="2381224" y="4429132"/>
            <a:ext cx="5965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https://www.youtube.com/watch?v=oJ5dQ_Pdfac</a:t>
            </a:r>
            <a:endParaRPr lang="mk-M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k-MK" sz="4400" b="0" strike="noStrike" spc="-1">
                <a:solidFill>
                  <a:srgbClr val="000000"/>
                </a:solidFill>
                <a:latin typeface="Calibri Light"/>
              </a:rPr>
              <a:t>                                  </a:t>
            </a:r>
            <a:r>
              <a:rPr lang="mk-MK" sz="2800" b="0" strike="noStrike" spc="-1">
                <a:solidFill>
                  <a:srgbClr val="000000"/>
                </a:solidFill>
                <a:latin typeface="Calibri Light"/>
              </a:rPr>
              <a:t>мешунка од грашок</a:t>
            </a: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Content Placeholder 3" descr="https://upload.wikimedia.org/wikipedia/commons/6/65/Illustration_Pisum_sativum0.jpg"/>
          <p:cNvPicPr/>
          <p:nvPr/>
        </p:nvPicPr>
        <p:blipFill>
          <a:blip r:embed="rId2"/>
          <a:stretch/>
        </p:blipFill>
        <p:spPr>
          <a:xfrm>
            <a:off x="592560" y="365040"/>
            <a:ext cx="4592520" cy="6176520"/>
          </a:xfrm>
          <a:prstGeom prst="rect">
            <a:avLst/>
          </a:prstGeom>
          <a:ln>
            <a:noFill/>
          </a:ln>
        </p:spPr>
      </p:pic>
      <p:pic>
        <p:nvPicPr>
          <p:cNvPr id="120" name="Picture 2" descr="Related image"/>
          <p:cNvPicPr/>
          <p:nvPr/>
        </p:nvPicPr>
        <p:blipFill>
          <a:blip r:embed="rId3"/>
          <a:stretch/>
        </p:blipFill>
        <p:spPr>
          <a:xfrm>
            <a:off x="5538960" y="1595880"/>
            <a:ext cx="5714640" cy="435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mk-MK" sz="4400" b="1" strike="noStrike" spc="-1" dirty="0">
                <a:solidFill>
                  <a:srgbClr val="7030A0"/>
                </a:solidFill>
                <a:latin typeface="Comic Sans MS" pitchFamily="66" charset="0"/>
              </a:rPr>
              <a:t>Расејување на семки со помош на вода</a:t>
            </a:r>
            <a:endParaRPr lang="mk-MK" sz="4400" b="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Семињата и плодовите кои се разнесуваат со водените струи се полесни од водата ,шупливи и полни со воздух или масло во шуплините  што е причина да тие лебдат на површината на водата .</a:t>
            </a:r>
            <a:r>
              <a:rPr sz="320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sz="3200">
                <a:solidFill>
                  <a:srgbClr val="7030A0"/>
                </a:solidFill>
                <a:latin typeface="Comic Sans MS" pitchFamily="66" charset="0"/>
              </a:rPr>
            </a:b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Пример: лотос , кокос 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3200" b="0" u="sng" strike="noStrike" spc="-1" dirty="0">
                <a:solidFill>
                  <a:srgbClr val="7030A0"/>
                </a:solidFill>
                <a:uFillTx/>
                <a:latin typeface="Comic Sans MS" pitchFamily="66" charset="0"/>
                <a:hlinkClick r:id="rId2" invalidUrl="https:///"/>
              </a:rPr>
              <a:t>https://</a:t>
            </a:r>
            <a:r>
              <a:rPr lang="mk-MK" sz="3200" b="0" u="sng" strike="noStrike" spc="-1" dirty="0">
                <a:solidFill>
                  <a:srgbClr val="7030A0"/>
                </a:solidFill>
                <a:uFillTx/>
                <a:latin typeface="Comic Sans MS" pitchFamily="66" charset="0"/>
                <a:hlinkClick r:id="rId3"/>
              </a:rPr>
              <a:t>youtu.be/jfBEX9tMGos</a:t>
            </a: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 (расејување со вода кокос</a:t>
            </a:r>
            <a:r>
              <a:rPr lang="mk-MK" sz="3200" b="0" strike="noStrike" spc="-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7030A0"/>
                </a:solidFill>
                <a:latin typeface="Comic Sans MS" pitchFamily="66" charset="0"/>
              </a:rPr>
              <a:t>https://www.youtube.com/watch?v=7UTWMhFhMFc</a:t>
            </a:r>
            <a:endParaRPr lang="mk-MK" sz="3200" b="0" strike="noStrike" spc="-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mk-M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90480" y="3631680"/>
            <a:ext cx="11501280" cy="5107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>
                <a:solidFill>
                  <a:srgbClr val="000000"/>
                </a:solidFill>
                <a:latin typeface="Calibri"/>
              </a:rPr>
              <a:t>Лотос цвет                                  лотос плод со семе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>
                <a:solidFill>
                  <a:srgbClr val="000000"/>
                </a:solidFill>
                <a:latin typeface="Calibri"/>
              </a:rPr>
              <a:t>Лотос расејување на семе</a:t>
            </a:r>
          </a:p>
        </p:txBody>
      </p:sp>
      <p:pic>
        <p:nvPicPr>
          <p:cNvPr id="125" name="Picture 6" descr="https://upload.wikimedia.org/wikipedia/commons/thumb/1/11/Nymphaea_nouchali%2C_Madhabpur_Tea_Garden%2C_Srimangal.jpg/220px-Nymphaea_nouchali%2C_Madhabpur_Tea_Garden%2C_Srimangal.jpg"/>
          <p:cNvPicPr/>
          <p:nvPr/>
        </p:nvPicPr>
        <p:blipFill>
          <a:blip r:embed="rId2"/>
          <a:stretch/>
        </p:blipFill>
        <p:spPr>
          <a:xfrm>
            <a:off x="993600" y="709920"/>
            <a:ext cx="3783960" cy="2670480"/>
          </a:xfrm>
          <a:prstGeom prst="rect">
            <a:avLst/>
          </a:prstGeom>
          <a:ln>
            <a:noFill/>
          </a:ln>
        </p:spPr>
      </p:pic>
      <p:pic>
        <p:nvPicPr>
          <p:cNvPr id="126" name="Picture 7" descr="Related image"/>
          <p:cNvPicPr/>
          <p:nvPr/>
        </p:nvPicPr>
        <p:blipFill>
          <a:blip r:embed="rId3"/>
          <a:stretch/>
        </p:blipFill>
        <p:spPr>
          <a:xfrm>
            <a:off x="6260400" y="52920"/>
            <a:ext cx="4583160" cy="3359520"/>
          </a:xfrm>
          <a:prstGeom prst="rect">
            <a:avLst/>
          </a:prstGeom>
          <a:ln>
            <a:noFill/>
          </a:ln>
        </p:spPr>
      </p:pic>
      <p:pic>
        <p:nvPicPr>
          <p:cNvPr id="127" name="Picture 8" descr="Picture"/>
          <p:cNvPicPr/>
          <p:nvPr/>
        </p:nvPicPr>
        <p:blipFill>
          <a:blip r:embed="rId4"/>
          <a:stretch/>
        </p:blipFill>
        <p:spPr>
          <a:xfrm>
            <a:off x="3237840" y="3928320"/>
            <a:ext cx="1875960" cy="22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mk-MK" sz="4400" b="1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Улога на плодот</a:t>
            </a:r>
            <a:endParaRPr lang="mk-MK" sz="4400" b="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Да ги заштитува семињата во себе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Да помогне во распространувањето на семињата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mk-MK" sz="3200" b="0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Зошто семињата треба да се расеат?</a:t>
            </a:r>
            <a:endParaRPr lang="mk-MK" sz="3200" b="0" strike="noStrike" spc="-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mk-MK" sz="3200" b="0" strike="noStrike" spc="-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Семињата треба да се расејуваат за да си обезбедат доволно простор, вода и светлина за да пораснат во нови </a:t>
            </a:r>
            <a:r>
              <a:rPr lang="mk-MK" sz="2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растенија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5604" y="564357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https://www.youtube.com/watch?v=06sbmWAzoys</a:t>
            </a:r>
            <a:endParaRPr lang="mk-MK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mk-MK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Расејување на </a:t>
            </a:r>
            <a:r>
              <a:rPr lang="mk-MK" sz="4400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семки</a:t>
            </a:r>
            <a:endParaRPr lang="mk-MK" sz="44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Семките им се потребни на растенијата за да се создаваат нови растенија.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Доколку семката се најде во почва и ги има сите потребни услови за да никне ќе создаде ново растение.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За да ги имаат семките сите потребни услови ( </a:t>
            </a:r>
            <a:r>
              <a:rPr lang="mk-MK" sz="2800" spc="-1" dirty="0" smtClean="0">
                <a:solidFill>
                  <a:srgbClr val="000000"/>
                </a:solidFill>
                <a:latin typeface="Comic Sans MS" pitchFamily="66" charset="0"/>
              </a:rPr>
              <a:t>топлина </a:t>
            </a:r>
            <a:r>
              <a:rPr lang="mk-MK" sz="2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,</a:t>
            </a:r>
            <a:endParaRPr lang="mk-MK" sz="2800" b="0" strike="noStrike" spc="-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mk-MK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почва и вода) потребно е да  се оддалечат од местото каде е   растението родител, т.е да се распространат.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460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mk-MK" sz="4400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Распространување на семките подалеку од растението родител се вика расејување на семка</a:t>
            </a:r>
            <a:endParaRPr lang="mk-MK" sz="440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mk-MK" sz="3200" b="0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Постојат 4 начини на расејување на семки:</a:t>
            </a:r>
            <a:endParaRPr lang="mk-MK" sz="3200" b="0" strike="noStrike" spc="-1" dirty="0">
              <a:solidFill>
                <a:srgbClr val="7030A0"/>
              </a:solidFill>
              <a:latin typeface="Comic Sans MS" pitchFamily="66" charset="0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Животни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Ветар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Прскање</a:t>
            </a: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mk-MK" sz="3200" b="0" strike="noStrike" spc="-1" dirty="0">
                <a:solidFill>
                  <a:srgbClr val="7030A0"/>
                </a:solidFill>
                <a:latin typeface="Comic Sans MS" pitchFamily="66" charset="0"/>
              </a:rPr>
              <a:t>вода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480" y="5072074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https://www.youtube.com/watch?v=buZV0h4vfmQ</a:t>
            </a:r>
            <a:endParaRPr lang="mk-M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mk-MK" sz="4400" b="1" strike="noStrike" spc="-1" dirty="0">
                <a:solidFill>
                  <a:srgbClr val="7030A0"/>
                </a:solidFill>
                <a:latin typeface="Comic Sans MS" pitchFamily="66" charset="0"/>
              </a:rPr>
              <a:t>Расејување со животни</a:t>
            </a:r>
            <a:endParaRPr lang="mk-MK" sz="4400" b="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mk-MK" sz="2800" b="1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Расејување преку исхрана на животните</a:t>
            </a:r>
            <a:endParaRPr lang="mk-MK" sz="2800" b="0" strike="noStrike" spc="-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mk-MK" sz="2800" b="1" strike="noStrike" spc="-1" dirty="0">
                <a:solidFill>
                  <a:srgbClr val="3B3838"/>
                </a:solidFill>
                <a:latin typeface="Comic Sans MS" pitchFamily="66" charset="0"/>
              </a:rPr>
              <a:t>Некои плодови имаат убава боја, вкус, </a:t>
            </a:r>
            <a:r>
              <a:rPr lang="mk-MK" sz="2800" b="1" strike="noStrike" spc="-1" dirty="0" smtClean="0">
                <a:solidFill>
                  <a:srgbClr val="3B3838"/>
                </a:solidFill>
                <a:latin typeface="Comic Sans MS" pitchFamily="66" charset="0"/>
              </a:rPr>
              <a:t>мирис така што животните ги користат како храна</a:t>
            </a:r>
            <a:endParaRPr lang="mk-MK" sz="2800" b="0" strike="noStrike" spc="-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mk-MK" sz="2800" b="1" strike="noStrike" spc="-1" dirty="0">
                <a:solidFill>
                  <a:srgbClr val="3B3838"/>
                </a:solidFill>
                <a:latin typeface="Comic Sans MS" pitchFamily="66" charset="0"/>
              </a:rPr>
              <a:t>Кога животните ќе го изедат плодот меките делови од плодот ќе се разградат во </a:t>
            </a:r>
            <a:r>
              <a:rPr lang="mk-MK" sz="2800" b="1" strike="noStrike" spc="-1" dirty="0" smtClean="0">
                <a:solidFill>
                  <a:srgbClr val="3B3838"/>
                </a:solidFill>
                <a:latin typeface="Comic Sans MS" pitchFamily="66" charset="0"/>
              </a:rPr>
              <a:t>органите </a:t>
            </a:r>
            <a:r>
              <a:rPr lang="mk-MK" sz="2800" b="1" strike="noStrike" spc="-1" dirty="0">
                <a:solidFill>
                  <a:srgbClr val="3B3838"/>
                </a:solidFill>
                <a:latin typeface="Comic Sans MS" pitchFamily="66" charset="0"/>
              </a:rPr>
              <a:t>за варење на храна во животното , но семките </a:t>
            </a:r>
            <a:r>
              <a:rPr lang="mk-MK" sz="2800" b="1" strike="noStrike" spc="-1" dirty="0" smtClean="0">
                <a:solidFill>
                  <a:srgbClr val="3B3838"/>
                </a:solidFill>
                <a:latin typeface="Comic Sans MS" pitchFamily="66" charset="0"/>
              </a:rPr>
              <a:t>не</a:t>
            </a:r>
            <a:endParaRPr lang="mk-MK" sz="2800" b="0" strike="noStrike" spc="-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mk-MK" sz="2800" b="1" strike="noStrike" spc="-1" dirty="0" smtClean="0">
                <a:solidFill>
                  <a:srgbClr val="3B3838"/>
                </a:solidFill>
                <a:latin typeface="Comic Sans MS" pitchFamily="66" charset="0"/>
              </a:rPr>
              <a:t>Не сварените семки преку измет, ќе </a:t>
            </a:r>
            <a:r>
              <a:rPr lang="mk-MK" sz="2800" b="1" strike="noStrike" spc="-1" dirty="0">
                <a:solidFill>
                  <a:srgbClr val="3B3838"/>
                </a:solidFill>
                <a:latin typeface="Comic Sans MS" pitchFamily="66" charset="0"/>
              </a:rPr>
              <a:t>бидат исфрлени од организмот на животните, далеку од растението </a:t>
            </a:r>
            <a:r>
              <a:rPr lang="mk-MK" sz="2800" b="1" strike="noStrike" spc="-1" dirty="0" smtClean="0">
                <a:solidFill>
                  <a:srgbClr val="3B3838"/>
                </a:solidFill>
                <a:latin typeface="Comic Sans MS" pitchFamily="66" charset="0"/>
              </a:rPr>
              <a:t>родител</a:t>
            </a:r>
            <a:endParaRPr lang="mk-MK" sz="28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p14:dur="1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mk-MK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2" descr="Picture"/>
          <p:cNvPicPr/>
          <p:nvPr/>
        </p:nvPicPr>
        <p:blipFill>
          <a:blip r:embed="rId2"/>
          <a:stretch/>
        </p:blipFill>
        <p:spPr>
          <a:xfrm>
            <a:off x="357120" y="250200"/>
            <a:ext cx="5175360" cy="4350960"/>
          </a:xfrm>
          <a:prstGeom prst="rect">
            <a:avLst/>
          </a:prstGeom>
          <a:ln>
            <a:noFill/>
          </a:ln>
        </p:spPr>
      </p:pic>
      <p:pic>
        <p:nvPicPr>
          <p:cNvPr id="94" name="Picture 4" descr="Picture"/>
          <p:cNvPicPr/>
          <p:nvPr/>
        </p:nvPicPr>
        <p:blipFill>
          <a:blip r:embed="rId3"/>
          <a:stretch/>
        </p:blipFill>
        <p:spPr>
          <a:xfrm>
            <a:off x="6095880" y="365040"/>
            <a:ext cx="5584680" cy="423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9 2020\PN   V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357166"/>
            <a:ext cx="5929344" cy="3320433"/>
          </a:xfrm>
          <a:prstGeom prst="rect">
            <a:avLst/>
          </a:prstGeom>
          <a:noFill/>
        </p:spPr>
      </p:pic>
      <p:pic>
        <p:nvPicPr>
          <p:cNvPr id="1027" name="Picture 3" descr="D:\2019 2020\PN   V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4694" y="428604"/>
            <a:ext cx="4429156" cy="2471742"/>
          </a:xfrm>
          <a:prstGeom prst="rect">
            <a:avLst/>
          </a:prstGeom>
          <a:noFill/>
        </p:spPr>
      </p:pic>
      <p:pic>
        <p:nvPicPr>
          <p:cNvPr id="1028" name="Picture 4" descr="D:\2019 2020\PN   V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12" y="3786190"/>
            <a:ext cx="5143536" cy="2571768"/>
          </a:xfrm>
          <a:prstGeom prst="rect">
            <a:avLst/>
          </a:prstGeom>
          <a:noFill/>
        </p:spPr>
      </p:pic>
      <p:pic>
        <p:nvPicPr>
          <p:cNvPr id="1029" name="Picture 5" descr="D:\2019 2020\PN   V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3190" y="3643314"/>
            <a:ext cx="414340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mk-M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838080" y="1043280"/>
            <a:ext cx="10515240" cy="5133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3600" b="0" strike="noStrike" spc="-1" dirty="0" smtClean="0">
                <a:solidFill>
                  <a:srgbClr val="7030A0"/>
                </a:solidFill>
                <a:latin typeface="Comic Sans MS" pitchFamily="66" charset="0"/>
              </a:rPr>
              <a:t>Некој животни ги </a:t>
            </a:r>
            <a:r>
              <a:rPr lang="mk-MK" sz="3600" b="0" strike="noStrike" spc="-1" dirty="0">
                <a:solidFill>
                  <a:srgbClr val="7030A0"/>
                </a:solidFill>
                <a:latin typeface="Comic Sans MS" pitchFamily="66" charset="0"/>
              </a:rPr>
              <a:t>расејуваат семињата преку нивниот измет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3600" b="0" strike="noStrike" spc="-1" dirty="0">
                <a:solidFill>
                  <a:srgbClr val="7030A0"/>
                </a:solidFill>
                <a:latin typeface="Comic Sans MS" pitchFamily="66" charset="0"/>
              </a:rPr>
              <a:t>Мравките, глувците и верверичките  ги закопуваат семињата под земја за да ги јадат подоцна.Ако животното не ги изеде семињата тие ќе изртат во почвата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k-MK" sz="4400" b="1" u="sng" strike="noStrike" spc="-1" dirty="0">
                <a:solidFill>
                  <a:srgbClr val="7030A0"/>
                </a:solidFill>
                <a:uFillTx/>
                <a:latin typeface="Comic Sans MS" pitchFamily="66" charset="0"/>
              </a:rPr>
              <a:t>Расејување со прикачување на крзното на животните</a:t>
            </a:r>
            <a:endParaRPr lang="mk-MK" sz="4400" b="0" strike="noStrike" spc="-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936720" y="1690560"/>
            <a:ext cx="10515240" cy="3504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mk-MK" sz="2800" b="1" strike="noStrike" spc="-1" dirty="0">
                <a:solidFill>
                  <a:srgbClr val="000000"/>
                </a:solidFill>
                <a:latin typeface="Comic Sans MS" pitchFamily="66" charset="0"/>
              </a:rPr>
              <a:t>Некои плодови имаат боцки или се лепливи и така се прикачуваат на крзното на некои животни , а некогаш и на облеката на човекот и така се пренесуваат .</a:t>
            </a:r>
            <a:r>
              <a:rPr>
                <a:latin typeface="Comic Sans MS" pitchFamily="66" charset="0"/>
              </a:rPr>
              <a:t/>
            </a:r>
            <a:br>
              <a:rPr>
                <a:latin typeface="Comic Sans MS" pitchFamily="66" charset="0"/>
              </a:rPr>
            </a:br>
            <a:r>
              <a:rPr lang="mk-MK" sz="2800" b="1" strike="noStrike" spc="-1" dirty="0">
                <a:solidFill>
                  <a:srgbClr val="000000"/>
                </a:solidFill>
                <a:latin typeface="Comic Sans MS" pitchFamily="66" charset="0"/>
              </a:rPr>
              <a:t>(пример: магарешкиот трн)</a:t>
            </a:r>
            <a:endParaRPr lang="mk-MK" sz="2800" b="0" strike="noStrike" spc="-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mk-MK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4" descr="Picture"/>
          <p:cNvPicPr/>
          <p:nvPr/>
        </p:nvPicPr>
        <p:blipFill>
          <a:blip r:embed="rId2"/>
          <a:stretch/>
        </p:blipFill>
        <p:spPr>
          <a:xfrm>
            <a:off x="6758280" y="2856960"/>
            <a:ext cx="3721680" cy="3824640"/>
          </a:xfrm>
          <a:prstGeom prst="rect">
            <a:avLst/>
          </a:prstGeom>
          <a:ln>
            <a:noFill/>
          </a:ln>
        </p:spPr>
      </p:pic>
      <p:pic>
        <p:nvPicPr>
          <p:cNvPr id="100" name="Picture 6" descr="Picture"/>
          <p:cNvPicPr/>
          <p:nvPr/>
        </p:nvPicPr>
        <p:blipFill>
          <a:blip r:embed="rId3"/>
          <a:stretch/>
        </p:blipFill>
        <p:spPr>
          <a:xfrm>
            <a:off x="1997640" y="3622320"/>
            <a:ext cx="3114360" cy="207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125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407</Words>
  <Application>LibreOffice/6.3.2.2$Windows_X86_64 LibreOffice_project/98b30e735bda24bc04ab42594c85f7fd8be07b9c</Application>
  <PresentationFormat>Custom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Видови на расејување на семиња</dc:title>
  <dc:creator>Ubavka</dc:creator>
  <cp:lastModifiedBy>Maja</cp:lastModifiedBy>
  <cp:revision>15</cp:revision>
  <dcterms:created xsi:type="dcterms:W3CDTF">2020-03-14T21:01:48Z</dcterms:created>
  <dcterms:modified xsi:type="dcterms:W3CDTF">2020-03-15T20:53:36Z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