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7" r:id="rId11"/>
    <p:sldId id="268" r:id="rId12"/>
    <p:sldId id="270" r:id="rId13"/>
    <p:sldId id="271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24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8717-78C8-4460-8FDD-E58374A9A30D}" type="datetimeFigureOut">
              <a:rPr lang="en-US" smtClean="0"/>
              <a:pPr/>
              <a:t>26-May-20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C4CB657-6854-4F6D-B2B9-C06AF12EF8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416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8717-78C8-4460-8FDD-E58374A9A30D}" type="datetimeFigureOut">
              <a:rPr lang="en-US" smtClean="0"/>
              <a:pPr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B657-6854-4F6D-B2B9-C06AF12EF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416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8717-78C8-4460-8FDD-E58374A9A30D}" type="datetimeFigureOut">
              <a:rPr lang="en-US" smtClean="0"/>
              <a:pPr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B657-6854-4F6D-B2B9-C06AF12EF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416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8717-78C8-4460-8FDD-E58374A9A30D}" type="datetimeFigureOut">
              <a:rPr lang="en-US" smtClean="0"/>
              <a:pPr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B657-6854-4F6D-B2B9-C06AF12EF8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advTm="416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8717-78C8-4460-8FDD-E58374A9A30D}" type="datetimeFigureOut">
              <a:rPr lang="en-US" smtClean="0"/>
              <a:pPr/>
              <a:t>26-May-20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C4CB657-6854-4F6D-B2B9-C06AF12EF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416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8717-78C8-4460-8FDD-E58374A9A30D}" type="datetimeFigureOut">
              <a:rPr lang="en-US" smtClean="0"/>
              <a:pPr/>
              <a:t>26-May-20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B657-6854-4F6D-B2B9-C06AF12EF8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advTm="416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8717-78C8-4460-8FDD-E58374A9A30D}" type="datetimeFigureOut">
              <a:rPr lang="en-US" smtClean="0"/>
              <a:pPr/>
              <a:t>26-May-20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B657-6854-4F6D-B2B9-C06AF12EF8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advTm="416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8717-78C8-4460-8FDD-E58374A9A30D}" type="datetimeFigureOut">
              <a:rPr lang="en-US" smtClean="0"/>
              <a:pPr/>
              <a:t>26-May-20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B657-6854-4F6D-B2B9-C06AF12EF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416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8717-78C8-4460-8FDD-E58374A9A30D}" type="datetimeFigureOut">
              <a:rPr lang="en-US" smtClean="0"/>
              <a:pPr/>
              <a:t>26-May-20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B657-6854-4F6D-B2B9-C06AF12EF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416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8717-78C8-4460-8FDD-E58374A9A30D}" type="datetimeFigureOut">
              <a:rPr lang="en-US" smtClean="0"/>
              <a:pPr/>
              <a:t>26-May-20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B657-6854-4F6D-B2B9-C06AF12EF8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advTm="416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8717-78C8-4460-8FDD-E58374A9A30D}" type="datetimeFigureOut">
              <a:rPr lang="en-US" smtClean="0"/>
              <a:pPr/>
              <a:t>26-May-20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C4CB657-6854-4F6D-B2B9-C06AF12EF8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 advTm="416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62D8717-78C8-4460-8FDD-E58374A9A30D}" type="datetimeFigureOut">
              <a:rPr lang="en-US" smtClean="0"/>
              <a:pPr/>
              <a:t>26-May-20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C4CB657-6854-4F6D-B2B9-C06AF12EF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Tm="416000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956792"/>
          </a:xfrm>
        </p:spPr>
        <p:txBody>
          <a:bodyPr>
            <a:normAutofit fontScale="55000" lnSpcReduction="20000"/>
          </a:bodyPr>
          <a:lstStyle/>
          <a:p>
            <a:r>
              <a:rPr lang="mk-MK" sz="3600" b="1" dirty="0" smtClean="0">
                <a:solidFill>
                  <a:srgbClr val="FF0000"/>
                </a:solidFill>
              </a:rPr>
              <a:t>Конструкторството</a:t>
            </a:r>
            <a:r>
              <a:rPr lang="mk-MK" sz="3600" b="1" dirty="0" smtClean="0">
                <a:solidFill>
                  <a:schemeClr val="tx1"/>
                </a:solidFill>
              </a:rPr>
              <a:t> е техничка дејност која се занимава со </a:t>
            </a:r>
            <a:r>
              <a:rPr lang="mk-MK" sz="3600" b="1" dirty="0" smtClean="0">
                <a:solidFill>
                  <a:srgbClr val="FF0000"/>
                </a:solidFill>
              </a:rPr>
              <a:t>проектирање-изработување скица и  технички цртеж а потоа конструирање</a:t>
            </a:r>
          </a:p>
          <a:p>
            <a:r>
              <a:rPr lang="mk-MK" sz="3600" b="1" dirty="0" smtClean="0">
                <a:solidFill>
                  <a:schemeClr val="tx1"/>
                </a:solidFill>
              </a:rPr>
              <a:t> ( составување )на различни видови:машини,автомобили,авиони,куќички,</a:t>
            </a:r>
            <a:endParaRPr lang="en-US" sz="3600" b="1" dirty="0" smtClean="0">
              <a:solidFill>
                <a:schemeClr val="tx1"/>
              </a:solidFill>
            </a:endParaRPr>
          </a:p>
          <a:p>
            <a:r>
              <a:rPr lang="mk-MK" sz="3600" b="1" dirty="0" smtClean="0">
                <a:solidFill>
                  <a:schemeClr val="tx1"/>
                </a:solidFill>
              </a:rPr>
              <a:t>ракети,мостови и др</a:t>
            </a:r>
            <a:r>
              <a:rPr lang="mk-MK" sz="3600" dirty="0" smtClean="0">
                <a:solidFill>
                  <a:schemeClr val="tx1"/>
                </a:solidFill>
              </a:rPr>
              <a:t>.</a:t>
            </a:r>
          </a:p>
          <a:p>
            <a:endParaRPr lang="mk-MK" dirty="0" smtClean="0"/>
          </a:p>
          <a:p>
            <a:endParaRPr lang="mk-MK" dirty="0" smtClean="0"/>
          </a:p>
          <a:p>
            <a:endParaRPr lang="mk-MK" dirty="0" smtClean="0"/>
          </a:p>
          <a:p>
            <a:endParaRPr lang="mk-MK" dirty="0" smtClean="0"/>
          </a:p>
          <a:p>
            <a:endParaRPr lang="mk-MK" dirty="0" smtClean="0"/>
          </a:p>
          <a:p>
            <a:endParaRPr lang="mk-MK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mk-MK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КОНСТРУКТИВНО ТВОРЕШТВО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51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786210"/>
          </a:xfrm>
        </p:spPr>
        <p:txBody>
          <a:bodyPr>
            <a:normAutofit/>
          </a:bodyPr>
          <a:lstStyle/>
          <a:p>
            <a:r>
              <a:rPr lang="mk-MK" sz="2700" b="1" dirty="0" smtClean="0">
                <a:solidFill>
                  <a:schemeClr val="tx1"/>
                </a:solidFill>
                <a:latin typeface="Cambria" pitchFamily="18" charset="0"/>
              </a:rPr>
              <a:t>                            ЗАВРТКИ И НАВРТКИ</a:t>
            </a:r>
            <a:r>
              <a:rPr lang="mk-MK" sz="2000" b="1" dirty="0" smtClean="0">
                <a:solidFill>
                  <a:schemeClr val="tx1"/>
                </a:solidFill>
                <a:latin typeface="Cambria" pitchFamily="18" charset="0"/>
              </a:rPr>
              <a:t/>
            </a:r>
            <a:br>
              <a:rPr lang="mk-MK" sz="2000" b="1" dirty="0" smtClean="0">
                <a:solidFill>
                  <a:schemeClr val="tx1"/>
                </a:solidFill>
                <a:latin typeface="Cambria" pitchFamily="18" charset="0"/>
              </a:rPr>
            </a:br>
            <a:r>
              <a:rPr lang="mk-MK" sz="1800" b="1" dirty="0" smtClean="0">
                <a:solidFill>
                  <a:schemeClr val="tx1"/>
                </a:solidFill>
                <a:latin typeface="+mn-lt"/>
              </a:rPr>
              <a:t>1.СПОЈУВАЊЕТО НА ДЕЛОВИТЕ ПРИ ГРАДБА НА МОДЕЛИТЕ НАЈЧЕСТО СЕ ИЗВЕДУВА СО  </a:t>
            </a:r>
            <a:r>
              <a:rPr lang="mk-MK" sz="1800" b="1" dirty="0" smtClean="0">
                <a:solidFill>
                  <a:srgbClr val="C00000"/>
                </a:solidFill>
                <a:latin typeface="+mn-lt"/>
              </a:rPr>
              <a:t>НАВРТКА </a:t>
            </a:r>
            <a:r>
              <a:rPr lang="mk-MK" sz="1800" b="1" dirty="0" smtClean="0">
                <a:solidFill>
                  <a:schemeClr val="tx1"/>
                </a:solidFill>
                <a:latin typeface="+mn-lt"/>
              </a:rPr>
              <a:t> И  </a:t>
            </a:r>
            <a:r>
              <a:rPr lang="mk-MK" sz="1800" b="1" dirty="0" smtClean="0">
                <a:solidFill>
                  <a:srgbClr val="C00000"/>
                </a:solidFill>
                <a:latin typeface="+mn-lt"/>
              </a:rPr>
              <a:t>ЗАВРТКА</a:t>
            </a:r>
            <a:r>
              <a:rPr lang="mk-MK" sz="18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mk-MK" sz="1800" b="1" dirty="0" smtClean="0">
                <a:solidFill>
                  <a:schemeClr val="tx1"/>
                </a:solidFill>
                <a:latin typeface="+mn-lt"/>
              </a:rPr>
            </a:br>
            <a:r>
              <a:rPr lang="mk-MK" sz="18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mk-MK" sz="1800" b="1" dirty="0" smtClean="0">
                <a:solidFill>
                  <a:srgbClr val="C00000"/>
                </a:solidFill>
                <a:latin typeface="+mn-lt"/>
              </a:rPr>
            </a:br>
            <a:r>
              <a:rPr lang="mk-MK" sz="1800" b="1" dirty="0" smtClean="0">
                <a:solidFill>
                  <a:srgbClr val="C00000"/>
                </a:solidFill>
                <a:latin typeface="+mn-lt"/>
              </a:rPr>
              <a:t>                                  </a:t>
            </a:r>
            <a:r>
              <a:rPr lang="mk-MK" sz="1800" b="1" u="sng" dirty="0" smtClean="0">
                <a:solidFill>
                  <a:srgbClr val="0070C0"/>
                </a:solidFill>
                <a:latin typeface="+mn-lt"/>
              </a:rPr>
              <a:t>ПОГЛЕДНИ  УБАВО И ДОСЕТИ СЕ !</a:t>
            </a:r>
            <a:endParaRPr lang="en-US" sz="1800" b="1" u="sng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Content Placeholder 3" descr="product_1513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060848"/>
            <a:ext cx="5538936" cy="3958952"/>
          </a:xfrm>
        </p:spPr>
      </p:pic>
      <p:sp>
        <p:nvSpPr>
          <p:cNvPr id="5" name="Down Arrow 4"/>
          <p:cNvSpPr/>
          <p:nvPr/>
        </p:nvSpPr>
        <p:spPr>
          <a:xfrm>
            <a:off x="2771800" y="2204864"/>
            <a:ext cx="432048" cy="1296144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1600" b="1" dirty="0" smtClean="0">
                <a:solidFill>
                  <a:srgbClr val="0070C0"/>
                </a:solidFill>
              </a:rPr>
              <a:t>ДА НАУЧИМЕ  ПОВЕЌЕ ЗА  </a:t>
            </a:r>
            <a:r>
              <a:rPr lang="mk-MK" sz="1600" b="1" u="sng" dirty="0" smtClean="0">
                <a:solidFill>
                  <a:srgbClr val="C00000"/>
                </a:solidFill>
              </a:rPr>
              <a:t>ЗАВРТКИ И НАВРТКИ </a:t>
            </a:r>
            <a:r>
              <a:rPr lang="mk-MK" sz="1600" b="1" dirty="0" smtClean="0">
                <a:solidFill>
                  <a:srgbClr val="0070C0"/>
                </a:solidFill>
              </a:rPr>
              <a:t>КОИ УШТЕ СО ЗАЕДНИЧКО ИМЕ СЕ ВИКААТ</a:t>
            </a:r>
            <a:r>
              <a:rPr lang="mk-MK" sz="1600" b="1" dirty="0" smtClean="0">
                <a:solidFill>
                  <a:srgbClr val="C00000"/>
                </a:solidFill>
              </a:rPr>
              <a:t> </a:t>
            </a:r>
            <a:r>
              <a:rPr lang="mk-MK" sz="1600" b="1" u="sng" dirty="0" smtClean="0">
                <a:solidFill>
                  <a:srgbClr val="C00000"/>
                </a:solidFill>
              </a:rPr>
              <a:t>СВРЗУВАЧКИ ЕЛЕМЕНТИ</a:t>
            </a:r>
            <a:endParaRPr lang="en-US" sz="1600" b="1" u="sng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Основи_на_Спојните_елементи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447800"/>
            <a:ext cx="6336704" cy="500553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2000" b="1" dirty="0" smtClean="0">
                <a:solidFill>
                  <a:schemeClr val="tx1"/>
                </a:solidFill>
                <a:latin typeface="+mn-lt"/>
              </a:rPr>
              <a:t>2.ОСНОВЕН РАЧЕН АЛАТ ЗА РАБОТА СО </a:t>
            </a:r>
            <a:r>
              <a:rPr lang="mk-MK" sz="2000" b="1" dirty="0" smtClean="0">
                <a:solidFill>
                  <a:srgbClr val="C00000"/>
                </a:solidFill>
                <a:latin typeface="+mn-lt"/>
              </a:rPr>
              <a:t>ЗАВРТКИ И НАВРТКИ </a:t>
            </a:r>
            <a:r>
              <a:rPr lang="mk-MK" sz="2000" b="1" dirty="0" smtClean="0">
                <a:solidFill>
                  <a:schemeClr val="tx1"/>
                </a:solidFill>
                <a:latin typeface="+mn-lt"/>
              </a:rPr>
              <a:t>СЕ: </a:t>
            </a:r>
            <a:endParaRPr lang="en-US" sz="2000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k-MK" dirty="0" smtClean="0">
                <a:solidFill>
                  <a:srgbClr val="C00000"/>
                </a:solidFill>
              </a:rPr>
              <a:t>  ОДВРТУВАЧ       (ШТРАВЦИГИР)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mk-MK" dirty="0" smtClean="0">
                <a:solidFill>
                  <a:srgbClr val="C00000"/>
                </a:solidFill>
              </a:rPr>
              <a:t>                КЛУЧ</a:t>
            </a:r>
            <a:endParaRPr lang="en-US" dirty="0"/>
          </a:p>
        </p:txBody>
      </p:sp>
      <p:pic>
        <p:nvPicPr>
          <p:cNvPr id="4" name="Content Placeholder 3" descr="bit_360_07_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5140" y="2348880"/>
            <a:ext cx="4323060" cy="3242295"/>
          </a:xfrm>
        </p:spPr>
      </p:pic>
      <p:pic>
        <p:nvPicPr>
          <p:cNvPr id="8" name="Content Placeholder 7" descr="slikam3.php.jpg"/>
          <p:cNvPicPr>
            <a:picLocks noGrp="1" noChangeAspect="1"/>
          </p:cNvPicPr>
          <p:nvPr>
            <p:ph sz="half" idx="4"/>
          </p:nvPr>
        </p:nvPicPr>
        <p:blipFill>
          <a:blip r:embed="rId3" cstate="print"/>
          <a:stretch>
            <a:fillRect/>
          </a:stretch>
        </p:blipFill>
        <p:spPr>
          <a:xfrm>
            <a:off x="5004048" y="2204864"/>
            <a:ext cx="3425244" cy="3168351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2000" b="1" dirty="0" smtClean="0">
                <a:solidFill>
                  <a:schemeClr val="tx1"/>
                </a:solidFill>
                <a:latin typeface="Cambria" pitchFamily="18" charset="0"/>
              </a:rPr>
              <a:t>             ПОВЕЌЕ ВИДОВИ НА ОДВРТУВАЧИ И КЛУЧЕВИ</a:t>
            </a:r>
            <a:endParaRPr lang="en-US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7" name="Content Placeholder 6" descr="0002224_trafciger-4h100-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327672"/>
            <a:ext cx="3749675" cy="2812256"/>
          </a:xfrm>
        </p:spPr>
      </p:pic>
      <p:pic>
        <p:nvPicPr>
          <p:cNvPr id="8" name="Content Placeholder 7" descr="images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916832"/>
            <a:ext cx="3096343" cy="338437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3200" u="sng" dirty="0" smtClean="0">
                <a:solidFill>
                  <a:srgbClr val="FF0000"/>
                </a:solidFill>
              </a:rPr>
              <a:t>ВНИМАВАЈ КОГА РАБОТИШ СО ЗАВРТКАТА</a:t>
            </a:r>
            <a:r>
              <a:rPr lang="mk-MK" sz="3200" dirty="0" smtClean="0">
                <a:solidFill>
                  <a:srgbClr val="FF0000"/>
                </a:solidFill>
              </a:rPr>
              <a:t>!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mk-MK" sz="1800" b="1" dirty="0" smtClean="0">
                <a:solidFill>
                  <a:srgbClr val="002060"/>
                </a:solidFill>
              </a:rPr>
              <a:t>ЗАВРТКАТА СЕ ЗАВРТУВА ВО ПРАВЕЦ НА СТРЕЛКИТЕ НА ЧАСОВНИКОТ , А СЕ ОДВРТУВААТ ВО ОБРАТНА НАСОКА.</a:t>
            </a:r>
          </a:p>
          <a:p>
            <a:r>
              <a:rPr lang="mk-MK" sz="1800" b="1" dirty="0" smtClean="0">
                <a:solidFill>
                  <a:srgbClr val="002060"/>
                </a:solidFill>
              </a:rPr>
              <a:t>НАВРТКИТЕ И ЗАВРТКИТЕ НЕ ГИ ПРИТЕГНУВАЈ ДО КРАЈ .             ТОА ЌЕ ГО НАПРАВИШ ОТКАКО КЕ ГИ СОСТАВИШ СИТЕ ЕЛЕМЕНТИ ОД ТВОЈОТ МОДЕЛ</a:t>
            </a:r>
          </a:p>
          <a:p>
            <a:r>
              <a:rPr lang="mk-MK" sz="1800" b="1" dirty="0" smtClean="0">
                <a:solidFill>
                  <a:srgbClr val="002060"/>
                </a:solidFill>
              </a:rPr>
              <a:t>РАЗДЕЛУВАЊЕТО НА ЕЛЕМЕНТИТЕ НАПРАВИ ГО ПО ОБРАТЕН РЕДОСЛЕД ОД СОСТАВУВАЊЕТО</a:t>
            </a:r>
          </a:p>
          <a:p>
            <a:pPr>
              <a:buFont typeface="Wingdings" pitchFamily="2" charset="2"/>
              <a:buChar char="Ø"/>
            </a:pPr>
            <a:endParaRPr lang="en-US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mk-MK" b="1" dirty="0" smtClean="0"/>
              <a:t>Ви благодарам што бевте внимателни и се потрудивте да научите нешто повеќе!</a:t>
            </a:r>
          </a:p>
          <a:p>
            <a:pPr marL="0" indent="0">
              <a:buNone/>
            </a:pPr>
            <a:endParaRPr lang="en-US" b="1" dirty="0"/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2000" b="1" dirty="0" smtClean="0">
                <a:solidFill>
                  <a:schemeClr val="tx1"/>
                </a:solidFill>
                <a:latin typeface="+mn-lt"/>
              </a:rPr>
              <a:t>проектирање-изработување скица и  технички цртеж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Content Placeholder 3" descr="CRTAimg_042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47800"/>
            <a:ext cx="6264696" cy="4572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1800" dirty="0" smtClean="0"/>
              <a:t>КОНСТРУИРАНИТЕ (СОСТАВЕНИТЕ )машини,автомобили,авиони,куќички,</a:t>
            </a:r>
            <a:br>
              <a:rPr lang="mk-MK" sz="1800" dirty="0" smtClean="0"/>
            </a:br>
            <a:r>
              <a:rPr lang="mk-MK" sz="1800" dirty="0" smtClean="0"/>
              <a:t>ракети,мостови СЕ ВИКААТ </a:t>
            </a:r>
            <a:r>
              <a:rPr lang="mk-MK" sz="1800" b="1" dirty="0" smtClean="0">
                <a:solidFill>
                  <a:srgbClr val="FF0000"/>
                </a:solidFill>
              </a:rPr>
              <a:t>КОНСТРУКЦИИ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IMG_257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2209800"/>
            <a:ext cx="4572000" cy="304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2000" b="1" dirty="0" smtClean="0">
                <a:latin typeface="+mn-lt"/>
              </a:rPr>
              <a:t>                                     </a:t>
            </a:r>
            <a:r>
              <a:rPr lang="mk-MK" sz="2000" b="1" dirty="0" smtClean="0">
                <a:solidFill>
                  <a:schemeClr val="tx1"/>
                </a:solidFill>
                <a:latin typeface="+mn-lt"/>
              </a:rPr>
              <a:t>КОНСТРУКЦИЈА НА МОТОР</a:t>
            </a:r>
            <a:endParaRPr lang="en-US" sz="2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Content Placeholder 3" descr="konstruktor-engino-eb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1447800"/>
            <a:ext cx="4572000" cy="4572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7666_5-900x59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48586" y="1447800"/>
            <a:ext cx="6904027" cy="4572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2000" b="1" dirty="0" smtClean="0">
                <a:solidFill>
                  <a:schemeClr val="tx1"/>
                </a:solidFill>
                <a:latin typeface="+mn-lt"/>
              </a:rPr>
              <a:t>                       КОНСТРУКЦИЈА СО ДРВЕНИ КОЦКИ</a:t>
            </a:r>
            <a:endParaRPr lang="en-US" sz="2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Content Placeholder 3" descr="product_505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88028" y="1447800"/>
            <a:ext cx="5225143" cy="4572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2000" b="1" dirty="0" smtClean="0">
                <a:solidFill>
                  <a:schemeClr val="tx1"/>
                </a:solidFill>
                <a:latin typeface="Cambria" pitchFamily="18" charset="0"/>
              </a:rPr>
              <a:t>                                                           БАГЕР</a:t>
            </a:r>
            <a:endParaRPr lang="en-US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4" name="Content Placeholder 3" descr="komplekt-konstruktor-s-vintovert-i-instrumenti-bosch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060848"/>
            <a:ext cx="5040560" cy="36004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2000" b="1" dirty="0" smtClean="0">
                <a:solidFill>
                  <a:schemeClr val="tx1"/>
                </a:solidFill>
                <a:latin typeface="Cambria" pitchFamily="18" charset="0"/>
              </a:rPr>
              <a:t>                  КОНСТРУКЦИЈА СО МЕТАЛНИ ЕЛЕМЕНТИ</a:t>
            </a:r>
            <a:endParaRPr lang="en-US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4" name="Content Placeholder 3" descr="2014_06_15_av_mall_radionica_konstruktorstvo_grundler_0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844824"/>
            <a:ext cx="5328592" cy="403244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368152"/>
          </a:xfrm>
        </p:spPr>
        <p:txBody>
          <a:bodyPr>
            <a:normAutofit fontScale="90000"/>
          </a:bodyPr>
          <a:lstStyle/>
          <a:p>
            <a:r>
              <a:rPr lang="mk-MK" sz="18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mk-MK" sz="1800" b="1" dirty="0" smtClean="0">
                <a:solidFill>
                  <a:schemeClr val="tx1"/>
                </a:solidFill>
                <a:latin typeface="+mn-lt"/>
              </a:rPr>
            </a:br>
            <a:r>
              <a:rPr lang="mk-MK" sz="18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mk-MK" sz="1800" b="1" dirty="0" smtClean="0">
                <a:solidFill>
                  <a:schemeClr val="tx1"/>
                </a:solidFill>
                <a:latin typeface="+mn-lt"/>
              </a:rPr>
            </a:br>
            <a:r>
              <a:rPr lang="mk-MK" sz="1800" b="1" dirty="0" smtClean="0">
                <a:solidFill>
                  <a:schemeClr val="tx1"/>
                </a:solidFill>
                <a:latin typeface="+mn-lt"/>
              </a:rPr>
              <a:t>-КОНСТРУКТОРСКИОТ МАТЕРИЈАЛ НАЈЧЕСТО Е ИЗРАБОТЕН ОД </a:t>
            </a:r>
            <a:r>
              <a:rPr lang="mk-MK" sz="1800" b="1" dirty="0" smtClean="0">
                <a:solidFill>
                  <a:srgbClr val="C00000"/>
                </a:solidFill>
                <a:latin typeface="+mn-lt"/>
              </a:rPr>
              <a:t>МЕТАЛ</a:t>
            </a:r>
            <a:r>
              <a:rPr lang="mk-MK" sz="1800" b="1" dirty="0" smtClean="0">
                <a:solidFill>
                  <a:schemeClr val="tx1"/>
                </a:solidFill>
                <a:latin typeface="+mn-lt"/>
              </a:rPr>
              <a:t>,</a:t>
            </a:r>
            <a:br>
              <a:rPr lang="mk-MK" sz="1800" b="1" dirty="0" smtClean="0">
                <a:solidFill>
                  <a:schemeClr val="tx1"/>
                </a:solidFill>
                <a:latin typeface="+mn-lt"/>
              </a:rPr>
            </a:br>
            <a:r>
              <a:rPr lang="mk-MK" sz="1800" b="1" dirty="0" smtClean="0">
                <a:solidFill>
                  <a:srgbClr val="C00000"/>
                </a:solidFill>
                <a:latin typeface="+mn-lt"/>
              </a:rPr>
              <a:t> ДРВО  </a:t>
            </a:r>
            <a:r>
              <a:rPr lang="mk-MK" sz="1800" b="1" dirty="0" smtClean="0">
                <a:solidFill>
                  <a:schemeClr val="tx1"/>
                </a:solidFill>
                <a:latin typeface="+mn-lt"/>
              </a:rPr>
              <a:t>ИЛИ</a:t>
            </a:r>
            <a:r>
              <a:rPr lang="mk-MK" sz="1800" b="1" dirty="0" smtClean="0">
                <a:solidFill>
                  <a:srgbClr val="C00000"/>
                </a:solidFill>
                <a:latin typeface="+mn-lt"/>
              </a:rPr>
              <a:t> ПЛАСТИКА</a:t>
            </a:r>
            <a:r>
              <a:rPr lang="mk-MK" sz="1800" b="1" dirty="0" smtClean="0">
                <a:solidFill>
                  <a:schemeClr val="tx1"/>
                </a:solidFill>
                <a:latin typeface="+mn-lt"/>
              </a:rPr>
              <a:t>. </a:t>
            </a:r>
            <a:br>
              <a:rPr lang="mk-MK" sz="1800" b="1" dirty="0" smtClean="0">
                <a:solidFill>
                  <a:schemeClr val="tx1"/>
                </a:solidFill>
                <a:latin typeface="+mn-lt"/>
              </a:rPr>
            </a:br>
            <a:r>
              <a:rPr lang="mk-MK" sz="1800" b="1" dirty="0" smtClean="0">
                <a:solidFill>
                  <a:schemeClr val="tx1"/>
                </a:solidFill>
                <a:latin typeface="+mn-lt"/>
              </a:rPr>
              <a:t>-ОВИЕ  ЕЛЕМЕНТИ  НАЈЧЕСТО  СЕ  СМЕСТЕНИ  ВО </a:t>
            </a:r>
            <a:r>
              <a:rPr lang="mk-MK" sz="1800" b="1" dirty="0" smtClean="0">
                <a:solidFill>
                  <a:srgbClr val="C00000"/>
                </a:solidFill>
                <a:latin typeface="+mn-lt"/>
              </a:rPr>
              <a:t>СПЕЦИЈАЛНИ  КУТИИ  </a:t>
            </a:r>
            <a:r>
              <a:rPr lang="mk-MK" sz="1800" b="1" dirty="0" smtClean="0">
                <a:solidFill>
                  <a:schemeClr val="tx1"/>
                </a:solidFill>
                <a:latin typeface="+mn-lt"/>
              </a:rPr>
              <a:t>ВО КОИ ШТО ИМА </a:t>
            </a:r>
            <a:r>
              <a:rPr lang="mk-MK" sz="1800" b="1" dirty="0" smtClean="0">
                <a:solidFill>
                  <a:srgbClr val="C00000"/>
                </a:solidFill>
                <a:latin typeface="+mn-lt"/>
              </a:rPr>
              <a:t>МАШИНСКИ  ЕЛЕМЕНТ  </a:t>
            </a:r>
            <a:r>
              <a:rPr lang="mk-MK" sz="1800" b="1" dirty="0" smtClean="0">
                <a:solidFill>
                  <a:schemeClr val="tx1"/>
                </a:solidFill>
                <a:latin typeface="+mn-lt"/>
              </a:rPr>
              <a:t>И  </a:t>
            </a:r>
            <a:r>
              <a:rPr lang="mk-MK" sz="1800" b="1" dirty="0" smtClean="0">
                <a:solidFill>
                  <a:srgbClr val="C00000"/>
                </a:solidFill>
                <a:latin typeface="+mn-lt"/>
              </a:rPr>
              <a:t>УПАТСТВО  ЗА  РАБОТА</a:t>
            </a:r>
            <a:endParaRPr lang="en-US" sz="1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8" name="Content Placeholder 7" descr="1 31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916832"/>
            <a:ext cx="5112568" cy="381642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216</TotalTime>
  <Words>170</Words>
  <Application>Microsoft Office PowerPoint</Application>
  <PresentationFormat>On-screen Show (4:3)</PresentationFormat>
  <Paragraphs>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</vt:lpstr>
      <vt:lpstr>Franklin Gothic Book</vt:lpstr>
      <vt:lpstr>Perpetua</vt:lpstr>
      <vt:lpstr>Wingdings</vt:lpstr>
      <vt:lpstr>Wingdings 2</vt:lpstr>
      <vt:lpstr>Equity</vt:lpstr>
      <vt:lpstr>КОНСТРУКТИВНО ТВОРЕШТВО</vt:lpstr>
      <vt:lpstr>проектирање-изработување скица и  технички цртеж</vt:lpstr>
      <vt:lpstr>КОНСТРУИРАНИТЕ (СОСТАВЕНИТЕ )машини,автомобили,авиони,куќички, ракети,мостови СЕ ВИКААТ КОНСТРУКЦИИ</vt:lpstr>
      <vt:lpstr>                                     КОНСТРУКЦИЈА НА МОТОР</vt:lpstr>
      <vt:lpstr>PowerPoint Presentation</vt:lpstr>
      <vt:lpstr>                       КОНСТРУКЦИЈА СО ДРВЕНИ КОЦКИ</vt:lpstr>
      <vt:lpstr>                                                           БАГЕР</vt:lpstr>
      <vt:lpstr>                  КОНСТРУКЦИЈА СО МЕТАЛНИ ЕЛЕМЕНТИ</vt:lpstr>
      <vt:lpstr>  -КОНСТРУКТОРСКИОТ МАТЕРИЈАЛ НАЈЧЕСТО Е ИЗРАБОТЕН ОД МЕТАЛ,  ДРВО  ИЛИ ПЛАСТИКА.  -ОВИЕ  ЕЛЕМЕНТИ  НАЈЧЕСТО  СЕ  СМЕСТЕНИ  ВО СПЕЦИЈАЛНИ  КУТИИ  ВО КОИ ШТО ИМА МАШИНСКИ  ЕЛЕМЕНТ  И  УПАТСТВО  ЗА  РАБОТА</vt:lpstr>
      <vt:lpstr>                            ЗАВРТКИ И НАВРТКИ 1.СПОЈУВАЊЕТО НА ДЕЛОВИТЕ ПРИ ГРАДБА НА МОДЕЛИТЕ НАЈЧЕСТО СЕ ИЗВЕДУВА СО  НАВРТКА  И  ЗАВРТКА                                    ПОГЛЕДНИ  УБАВО И ДОСЕТИ СЕ !</vt:lpstr>
      <vt:lpstr>ДА НАУЧИМЕ  ПОВЕЌЕ ЗА  ЗАВРТКИ И НАВРТКИ КОИ УШТЕ СО ЗАЕДНИЧКО ИМЕ СЕ ВИКААТ СВРЗУВАЧКИ ЕЛЕМЕНТИ</vt:lpstr>
      <vt:lpstr>2.ОСНОВЕН РАЧЕН АЛАТ ЗА РАБОТА СО ЗАВРТКИ И НАВРТКИ СЕ: </vt:lpstr>
      <vt:lpstr>             ПОВЕЌЕ ВИДОВИ НА ОДВРТУВАЧИ И КЛУЧЕВИ</vt:lpstr>
      <vt:lpstr>ВНИМАВАЈ КОГА РАБОТИШ СО ЗАВРТКАТА!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КОНСТРУКТИВНО ТВОРЕШТВО</dc:title>
  <dc:creator>MS</dc:creator>
  <cp:lastModifiedBy>Marija</cp:lastModifiedBy>
  <cp:revision>52</cp:revision>
  <dcterms:created xsi:type="dcterms:W3CDTF">2017-03-08T21:33:55Z</dcterms:created>
  <dcterms:modified xsi:type="dcterms:W3CDTF">2020-05-26T18:17:33Z</dcterms:modified>
</cp:coreProperties>
</file>