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10.4.2020</a:t>
            </a:fld>
            <a:endParaRPr lang="mk-MK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10.4.2020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10.4.2020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10.4.2020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mk-M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10.4.2020</a:t>
            </a:fld>
            <a:endParaRPr lang="mk-MK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10.4.2020</a:t>
            </a:fld>
            <a:endParaRPr lang="mk-M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10.4.2020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10.4.2020</a:t>
            </a:fld>
            <a:endParaRPr lang="mk-MK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10.4.2020</a:t>
            </a:fld>
            <a:endParaRPr lang="mk-MK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10.4.2020</a:t>
            </a:fld>
            <a:endParaRPr lang="mk-MK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FFBC-A3DB-488B-939A-5E3D88A0D434}" type="datetimeFigureOut">
              <a:rPr lang="mk-MK" smtClean="0"/>
              <a:pPr/>
              <a:t>10.4.2020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9EFFBC-A3DB-488B-939A-5E3D88A0D434}" type="datetimeFigureOut">
              <a:rPr lang="mk-MK" smtClean="0"/>
              <a:pPr/>
              <a:t>10.4.2020</a:t>
            </a:fld>
            <a:endParaRPr lang="mk-MK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4E44F4-59D2-4AB5-9152-937772E9D876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8478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4000" b="1" dirty="0" smtClean="0"/>
              <a:t>ДИРЕКТЕН  И  ИНДИРЕКТЕН  ГОВОР</a:t>
            </a:r>
            <a:endParaRPr lang="mk-MK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564904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>
                <a:latin typeface="Arial" pitchFamily="34" charset="0"/>
                <a:cs typeface="Arial" pitchFamily="34" charset="0"/>
              </a:rPr>
              <a:t>Интерпункциски знаци кај директниот говор</a:t>
            </a:r>
          </a:p>
          <a:p>
            <a:pPr algn="ctr"/>
            <a:r>
              <a:rPr lang="mk-MK" sz="2800" dirty="0" smtClean="0">
                <a:latin typeface="Arial" pitchFamily="34" charset="0"/>
                <a:cs typeface="Arial" pitchFamily="34" charset="0"/>
              </a:rPr>
              <a:t> ( две точки, црта и наводници )</a:t>
            </a:r>
            <a:endParaRPr lang="mk-MK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7544" y="188640"/>
          <a:ext cx="8280920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20180">
                <a:tc>
                  <a:txBody>
                    <a:bodyPr/>
                    <a:lstStyle/>
                    <a:p>
                      <a:endParaRPr lang="mk-MK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mk-MK" sz="28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ДИРЕКТЕН ГОВОР</a:t>
                      </a:r>
                      <a:endParaRPr lang="mk-MK" sz="2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mk-MK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mk-MK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ИНДИРЕКТЕН</a:t>
                      </a:r>
                      <a:r>
                        <a:rPr lang="mk-MK" sz="28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ГОВОР</a:t>
                      </a:r>
                      <a:endParaRPr lang="mk-MK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0180">
                <a:tc>
                  <a:txBody>
                    <a:bodyPr/>
                    <a:lstStyle/>
                    <a:p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Мама ме праша:</a:t>
                      </a:r>
                      <a:r>
                        <a:rPr lang="mk-MK" sz="2400" baseline="0" dirty="0" smtClean="0">
                          <a:latin typeface="Arial" pitchFamily="34" charset="0"/>
                          <a:cs typeface="Arial" pitchFamily="34" charset="0"/>
                        </a:rPr>
                        <a:t> „Ја прочита ли лектирата?“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Мама ме праша дали</a:t>
                      </a:r>
                      <a:r>
                        <a:rPr lang="mk-MK" sz="2400" baseline="0" dirty="0" smtClean="0">
                          <a:latin typeface="Arial" pitchFamily="34" charset="0"/>
                          <a:cs typeface="Arial" pitchFamily="34" charset="0"/>
                        </a:rPr>
                        <a:t> ја прочитав лектирата.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0180">
                <a:tc>
                  <a:txBody>
                    <a:bodyPr/>
                    <a:lstStyle/>
                    <a:p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Јас тивко и одговорив: „</a:t>
                      </a:r>
                      <a:r>
                        <a:rPr lang="mk-MK" sz="2400" baseline="0" dirty="0" smtClean="0">
                          <a:latin typeface="Arial" pitchFamily="34" charset="0"/>
                          <a:cs typeface="Arial" pitchFamily="34" charset="0"/>
                        </a:rPr>
                        <a:t>Треба да прочитам уште неколку глави од книгата“.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Јас тивко и одговорив дека треба да прочитам уште неколку глави од книгата.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0180">
                <a:tc>
                  <a:txBody>
                    <a:bodyPr/>
                    <a:lstStyle/>
                    <a:p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Теодор радосно рече: </a:t>
                      </a:r>
                      <a:r>
                        <a:rPr lang="mk-MK" sz="2400" baseline="0" dirty="0" smtClean="0">
                          <a:latin typeface="Arial" pitchFamily="34" charset="0"/>
                          <a:cs typeface="Arial" pitchFamily="34" charset="0"/>
                        </a:rPr>
                        <a:t> „</a:t>
                      </a:r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Сите другарчиња ми дојдоа на роденден!“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2400" dirty="0" smtClean="0">
                          <a:latin typeface="Arial" pitchFamily="34" charset="0"/>
                          <a:cs typeface="Arial" pitchFamily="34" charset="0"/>
                        </a:rPr>
                        <a:t>Теодор радосно рече дека сите другарчиња му дошле на роденден.</a:t>
                      </a:r>
                      <a:endParaRPr lang="mk-MK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9644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latin typeface="Arial" pitchFamily="34" charset="0"/>
                <a:cs typeface="Arial" pitchFamily="34" charset="0"/>
              </a:rPr>
              <a:t>Директен говор 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е точно наведување на туѓите мисли.</a:t>
            </a:r>
          </a:p>
          <a:p>
            <a:endParaRPr lang="mk-MK" sz="2400" dirty="0">
              <a:latin typeface="Arial" pitchFamily="34" charset="0"/>
              <a:cs typeface="Arial" pitchFamily="34" charset="0"/>
            </a:endParaRPr>
          </a:p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Утрово мајка ми рече: „Денес ќе одиме  во парк“.</a:t>
            </a:r>
          </a:p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mk-M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зборови за појаснување  +  директен говор</a:t>
            </a:r>
          </a:p>
          <a:p>
            <a:r>
              <a:rPr lang="mk-M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зборови на раскажувачот</a:t>
            </a:r>
          </a:p>
          <a:p>
            <a:endParaRPr lang="mk-MK" sz="2400" dirty="0">
              <a:latin typeface="Arial" pitchFamily="34" charset="0"/>
              <a:cs typeface="Arial" pitchFamily="34" charset="0"/>
            </a:endParaRPr>
          </a:p>
          <a:p>
            <a:endParaRPr lang="mk-MK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400" b="1" dirty="0" smtClean="0">
                <a:latin typeface="Arial" pitchFamily="34" charset="0"/>
                <a:cs typeface="Arial" pitchFamily="34" charset="0"/>
              </a:rPr>
              <a:t>Индиректен говор 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е оној говор кога туѓите мисли ги пренесуваме со свои зборови.</a:t>
            </a:r>
          </a:p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(туѓите мисли се изменети во формата, но со иста содржина)</a:t>
            </a:r>
          </a:p>
          <a:p>
            <a:endParaRPr lang="mk-MK" sz="2400" dirty="0">
              <a:latin typeface="Arial" pitchFamily="34" charset="0"/>
              <a:cs typeface="Arial" pitchFamily="34" charset="0"/>
            </a:endParaRPr>
          </a:p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Утрово мајка ми рече дека денес ќе одиме во парк.</a:t>
            </a:r>
            <a:endParaRPr lang="mk-MK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835696" y="1484784"/>
            <a:ext cx="360040" cy="28803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788024" y="1484784"/>
            <a:ext cx="36004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1412776"/>
            <a:ext cx="295232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1412776"/>
            <a:ext cx="38164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9289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sz="2800" b="1" dirty="0" smtClean="0">
              <a:latin typeface="Arial" pitchFamily="34" charset="0"/>
              <a:cs typeface="Arial" pitchFamily="34" charset="0"/>
            </a:endParaRPr>
          </a:p>
          <a:p>
            <a:endParaRPr lang="mk-MK" sz="2800" b="1" dirty="0">
              <a:latin typeface="Arial" pitchFamily="34" charset="0"/>
              <a:cs typeface="Arial" pitchFamily="34" charset="0"/>
            </a:endParaRPr>
          </a:p>
          <a:p>
            <a:endParaRPr lang="mk-MK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800" b="1" dirty="0" smtClean="0">
                <a:latin typeface="Arial" pitchFamily="34" charset="0"/>
                <a:cs typeface="Arial" pitchFamily="34" charset="0"/>
              </a:rPr>
              <a:t>Интерпункциски знаци кај директниот говор</a:t>
            </a:r>
          </a:p>
          <a:p>
            <a:endParaRPr lang="mk-MK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2800" dirty="0" smtClean="0">
                <a:latin typeface="Arial" pitchFamily="34" charset="0"/>
                <a:cs typeface="Arial" pitchFamily="34" charset="0"/>
              </a:rPr>
              <a:t>Директниот говор во реченица може да се искаже на три начини:</a:t>
            </a:r>
          </a:p>
          <a:p>
            <a:endParaRPr lang="mk-MK" sz="2800" dirty="0">
              <a:latin typeface="Arial" pitchFamily="34" charset="0"/>
              <a:cs typeface="Arial" pitchFamily="34" charset="0"/>
            </a:endParaRPr>
          </a:p>
          <a:p>
            <a:endParaRPr lang="mk-MK" sz="2800" dirty="0" smtClean="0">
              <a:latin typeface="Arial" pitchFamily="34" charset="0"/>
              <a:cs typeface="Arial" pitchFamily="34" charset="0"/>
            </a:endParaRPr>
          </a:p>
          <a:p>
            <a:endParaRPr lang="mk-M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92899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mk-MK" sz="2400" dirty="0" smtClean="0">
                <a:latin typeface="Arial" pitchFamily="34" charset="0"/>
                <a:cs typeface="Arial" pitchFamily="34" charset="0"/>
              </a:rPr>
              <a:t>Наставничката праша: „Кој е денес дежурен?“</a:t>
            </a:r>
          </a:p>
          <a:p>
            <a:pPr marL="457200" indent="-457200"/>
            <a:r>
              <a:rPr lang="mk-M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marL="457200" indent="-457200"/>
            <a:r>
              <a:rPr lang="mk-M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зборови за појаснување   +   директен говор</a:t>
            </a:r>
          </a:p>
          <a:p>
            <a:pPr marL="457200" indent="-457200"/>
            <a:r>
              <a:rPr lang="mk-MK" sz="2000" dirty="0" smtClean="0">
                <a:latin typeface="Arial" pitchFamily="34" charset="0"/>
                <a:cs typeface="Arial" pitchFamily="34" charset="0"/>
              </a:rPr>
              <a:t>Зборовите за појаснување се на почетокот на директниот говор. Задолжително се употребуваат две точки (:) и наводници („ “)</a:t>
            </a:r>
          </a:p>
          <a:p>
            <a:pPr marL="457200" indent="-457200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mk-MK" sz="2000" dirty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mk-MK" sz="2400" dirty="0" smtClean="0">
                <a:latin typeface="Arial" pitchFamily="34" charset="0"/>
                <a:cs typeface="Arial" pitchFamily="34" charset="0"/>
              </a:rPr>
              <a:t>2. „Горан и Јован“, - рече ученик, - „тие се денес дежурни“.</a:t>
            </a:r>
          </a:p>
          <a:p>
            <a:pPr marL="457200" indent="-457200"/>
            <a:r>
              <a:rPr lang="mk-MK" sz="20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</a:p>
          <a:p>
            <a:pPr marL="457200" indent="-457200"/>
            <a:r>
              <a:rPr lang="mk-MK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		    зборови за појаснување</a:t>
            </a:r>
          </a:p>
          <a:p>
            <a:pPr marL="457200" indent="-457200"/>
            <a:r>
              <a:rPr lang="mk-MK" sz="2000" dirty="0" smtClean="0">
                <a:latin typeface="Arial" pitchFamily="34" charset="0"/>
                <a:cs typeface="Arial" pitchFamily="34" charset="0"/>
              </a:rPr>
              <a:t>Зборовите за појаснување се во средината на директниот говор.</a:t>
            </a:r>
          </a:p>
          <a:p>
            <a:pPr marL="457200" indent="-457200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mk-MK" sz="2000" dirty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mk-MK" sz="2400" dirty="0" smtClean="0">
                <a:latin typeface="Arial" pitchFamily="34" charset="0"/>
                <a:cs typeface="Arial" pitchFamily="34" charset="0"/>
              </a:rPr>
              <a:t>3. „ Ве молам, еден од вас да ја избрише таблата“ – рече наставничката.</a:t>
            </a:r>
          </a:p>
          <a:p>
            <a:pPr marL="457200" indent="-457200"/>
            <a:r>
              <a:rPr lang="mk-MK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зборови за појаснување</a:t>
            </a:r>
          </a:p>
          <a:p>
            <a:pPr marL="457200" indent="-457200"/>
            <a:r>
              <a:rPr lang="mk-MK" sz="2000" dirty="0" smtClean="0">
                <a:latin typeface="Arial" pitchFamily="34" charset="0"/>
                <a:cs typeface="Arial" pitchFamily="34" charset="0"/>
              </a:rPr>
              <a:t>Зборовите за појаснување се на крајот на директниот говор.</a:t>
            </a:r>
          </a:p>
          <a:p>
            <a:pPr marL="457200" indent="-457200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mk-MK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mk-MK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mk-MK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267744" y="548680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004048" y="620688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07904" y="28529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668344" y="4797152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600" dirty="0" smtClean="0">
                <a:latin typeface="Arial" pitchFamily="34" charset="0"/>
                <a:cs typeface="Arial" pitchFamily="34" charset="0"/>
              </a:rPr>
              <a:t>ЗАПОМНИ!</a:t>
            </a:r>
          </a:p>
          <a:p>
            <a:endParaRPr lang="mk-MK" sz="2400" dirty="0">
              <a:latin typeface="Arial" pitchFamily="34" charset="0"/>
              <a:cs typeface="Arial" pitchFamily="34" charset="0"/>
            </a:endParaRP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На крајот од реченицата во директниот говор прво </a:t>
            </a:r>
            <a:r>
              <a:rPr lang="mk-MK" sz="2800" smtClean="0">
                <a:latin typeface="Arial" pitchFamily="34" charset="0"/>
                <a:cs typeface="Arial" pitchFamily="34" charset="0"/>
              </a:rPr>
              <a:t>се пишува </a:t>
            </a:r>
            <a:r>
              <a:rPr lang="mk-MK" sz="2800" dirty="0" smtClean="0">
                <a:latin typeface="Arial" pitchFamily="34" charset="0"/>
                <a:cs typeface="Arial" pitchFamily="34" charset="0"/>
              </a:rPr>
              <a:t>прашалник, извичник или три точки, а потоа се затвораат наводниците. </a:t>
            </a: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Кога реченицата завршува со точка, се пишуваат прво наводниците, а потоа точката.</a:t>
            </a:r>
            <a:endParaRPr lang="mk-MK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</TotalTime>
  <Words>277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Franklin Gothic Medium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Sonja Ilievska Godzirova</dc:creator>
  <cp:lastModifiedBy>Ivan</cp:lastModifiedBy>
  <cp:revision>15</cp:revision>
  <dcterms:created xsi:type="dcterms:W3CDTF">2016-02-25T08:44:11Z</dcterms:created>
  <dcterms:modified xsi:type="dcterms:W3CDTF">2020-04-10T16:27:29Z</dcterms:modified>
</cp:coreProperties>
</file>