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58" r:id="rId2"/>
    <p:sldId id="285" r:id="rId3"/>
    <p:sldId id="264" r:id="rId4"/>
    <p:sldId id="274" r:id="rId5"/>
    <p:sldId id="275" r:id="rId6"/>
    <p:sldId id="276" r:id="rId7"/>
    <p:sldId id="284" r:id="rId8"/>
    <p:sldId id="277" r:id="rId9"/>
    <p:sldId id="278" r:id="rId10"/>
    <p:sldId id="289" r:id="rId11"/>
    <p:sldId id="288" r:id="rId12"/>
  </p:sldIdLst>
  <p:sldSz cx="9144000" cy="6858000" type="screen4x3"/>
  <p:notesSz cx="6858000" cy="9144000"/>
  <p:embeddedFontLst>
    <p:embeddedFont>
      <p:font typeface="Twinkl" panose="020B0604020202020204" charset="0"/>
      <p:regular r:id="rId15"/>
      <p:bold r:id="rId16"/>
    </p:embeddedFont>
    <p:embeddedFont>
      <p:font typeface="Calibri" panose="020F050202020403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0DB"/>
    <a:srgbClr val="DE1E5A"/>
    <a:srgbClr val="BC0105"/>
    <a:srgbClr val="4DB1E3"/>
    <a:srgbClr val="80C1EB"/>
    <a:srgbClr val="ACDDFC"/>
    <a:srgbClr val="FFFFFF"/>
    <a:srgbClr val="4AA1D9"/>
    <a:srgbClr val="21A6F9"/>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5" autoAdjust="0"/>
    <p:restoredTop sz="94660"/>
  </p:normalViewPr>
  <p:slideViewPr>
    <p:cSldViewPr snapToGrid="0" showGuides="1">
      <p:cViewPr varScale="1">
        <p:scale>
          <a:sx n="73" d="100"/>
          <a:sy n="73" d="100"/>
        </p:scale>
        <p:origin x="1116" y="7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19/05/2020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19/05/2020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hyperlink" Target="http://www.kviekids.org/pbskidsgo/games/composing_compost.htm"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1497" y="1058092"/>
            <a:ext cx="4950823" cy="851297"/>
          </a:xfrm>
          <a:prstGeom prst="roundRect">
            <a:avLst/>
          </a:prstGeom>
          <a:solidFill>
            <a:schemeClr val="bg1"/>
          </a:solidFill>
          <a:ln>
            <a:solidFill>
              <a:schemeClr val="accent4">
                <a:lumMod val="50000"/>
              </a:schemeClr>
            </a:solidFill>
          </a:ln>
        </p:spPr>
        <p:txBody>
          <a:bodyPr wrap="square" rtlCol="0">
            <a:spAutoFit/>
          </a:bodyPr>
          <a:lstStyle/>
          <a:p>
            <a:r>
              <a:rPr lang="mk-MK" sz="4400" b="1" dirty="0" smtClean="0"/>
              <a:t>Отпад - компост</a:t>
            </a:r>
            <a:endParaRPr lang="en-US" sz="4400" b="1" dirty="0"/>
          </a:p>
        </p:txBody>
      </p:sp>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667108" cy="98121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6" y="992156"/>
            <a:ext cx="1629002" cy="101931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2271" y="-18845"/>
            <a:ext cx="1648055" cy="103837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2271" y="1009791"/>
            <a:ext cx="1686160" cy="1057423"/>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05489" y="0"/>
            <a:ext cx="1648055" cy="103837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46231" y="981212"/>
            <a:ext cx="1629002" cy="1000265"/>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85711" y="981212"/>
            <a:ext cx="1629002" cy="1019317"/>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48707" y="-28579"/>
            <a:ext cx="1648055" cy="1095528"/>
          </a:xfrm>
          <a:prstGeom prst="rect">
            <a:avLst/>
          </a:prstGeom>
        </p:spPr>
      </p:pic>
    </p:spTree>
    <p:extLst>
      <p:ext uri="{BB962C8B-B14F-4D97-AF65-F5344CB8AC3E}">
        <p14:creationId xmlns:p14="http://schemas.microsoft.com/office/powerpoint/2010/main" val="2680398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13954" y="2635572"/>
            <a:ext cx="7302137" cy="408623"/>
          </a:xfrm>
          <a:prstGeom prst="roundRect">
            <a:avLst/>
          </a:prstGeom>
          <a:solidFill>
            <a:schemeClr val="bg1"/>
          </a:solidFill>
          <a:ln>
            <a:solidFill>
              <a:schemeClr val="accent4">
                <a:lumMod val="50000"/>
              </a:schemeClr>
            </a:solidFill>
          </a:ln>
        </p:spPr>
        <p:txBody>
          <a:bodyPr wrap="square">
            <a:spAutoFit/>
          </a:bodyPr>
          <a:lstStyle/>
          <a:p>
            <a:r>
              <a:rPr lang="en-US" dirty="0">
                <a:hlinkClick r:id="rId2"/>
              </a:rPr>
              <a:t>http://www.kviekids.org/pbskidsgo/games/composing_compost.htm</a:t>
            </a:r>
            <a:endParaRPr lang="en-US" dirty="0"/>
          </a:p>
        </p:txBody>
      </p:sp>
    </p:spTree>
    <p:extLst>
      <p:ext uri="{BB962C8B-B14F-4D97-AF65-F5344CB8AC3E}">
        <p14:creationId xmlns:p14="http://schemas.microsoft.com/office/powerpoint/2010/main" val="1783028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1154" y="1554481"/>
            <a:ext cx="6910252" cy="4939814"/>
          </a:xfrm>
          <a:prstGeom prst="rect">
            <a:avLst/>
          </a:prstGeom>
        </p:spPr>
        <p:txBody>
          <a:bodyPr wrap="square">
            <a:spAutoFit/>
          </a:bodyPr>
          <a:lstStyle/>
          <a:p>
            <a:pPr>
              <a:lnSpc>
                <a:spcPct val="150000"/>
              </a:lnSpc>
            </a:pPr>
            <a:r>
              <a:rPr lang="mk-MK" b="1" dirty="0">
                <a:ea typeface="MS Mincho"/>
              </a:rPr>
              <a:t>Отпад</a:t>
            </a:r>
            <a:r>
              <a:rPr lang="en-US" dirty="0">
                <a:ea typeface="MS Mincho"/>
              </a:rPr>
              <a:t> e </a:t>
            </a:r>
            <a:r>
              <a:rPr lang="mk-MK" dirty="0">
                <a:ea typeface="MS Mincho"/>
              </a:rPr>
              <a:t>остаток од нешто, што не ни  е потребно и го фрламе</a:t>
            </a:r>
            <a:r>
              <a:rPr lang="mk-MK" dirty="0" smtClean="0">
                <a:ea typeface="MS Mincho"/>
              </a:rPr>
              <a:t>.</a:t>
            </a:r>
          </a:p>
          <a:p>
            <a:pPr>
              <a:lnSpc>
                <a:spcPct val="150000"/>
              </a:lnSpc>
            </a:pPr>
            <a:r>
              <a:rPr lang="ru-RU" dirty="0">
                <a:ea typeface="MS Mincho"/>
              </a:rPr>
              <a:t>Отпадот се фрла во </a:t>
            </a:r>
            <a:r>
              <a:rPr lang="ru-RU" b="1" dirty="0">
                <a:ea typeface="MS Mincho"/>
              </a:rPr>
              <a:t>корпа</a:t>
            </a:r>
            <a:r>
              <a:rPr lang="ru-RU" dirty="0">
                <a:ea typeface="MS Mincho"/>
              </a:rPr>
              <a:t> или </a:t>
            </a:r>
            <a:r>
              <a:rPr lang="ru-RU" b="1" dirty="0">
                <a:ea typeface="MS Mincho"/>
              </a:rPr>
              <a:t>контејнер</a:t>
            </a:r>
            <a:r>
              <a:rPr lang="ru-RU" dirty="0">
                <a:ea typeface="MS Mincho"/>
              </a:rPr>
              <a:t>.</a:t>
            </a:r>
            <a:endParaRPr lang="mk-MK" dirty="0" smtClean="0">
              <a:ea typeface="MS Mincho"/>
            </a:endParaRPr>
          </a:p>
          <a:p>
            <a:pPr>
              <a:lnSpc>
                <a:spcPct val="150000"/>
              </a:lnSpc>
            </a:pPr>
            <a:r>
              <a:rPr lang="ru-RU" b="1" dirty="0"/>
              <a:t>Депонија</a:t>
            </a:r>
            <a:r>
              <a:rPr lang="ru-RU" dirty="0"/>
              <a:t> е место каде се исфрла отпадот од целиот град.                                                                  </a:t>
            </a:r>
          </a:p>
          <a:p>
            <a:pPr>
              <a:lnSpc>
                <a:spcPct val="150000"/>
              </a:lnSpc>
            </a:pPr>
            <a:r>
              <a:rPr lang="ru-RU" dirty="0" smtClean="0"/>
              <a:t>Отпад  </a:t>
            </a:r>
            <a:r>
              <a:rPr lang="ru-RU" dirty="0"/>
              <a:t>кој  може да се </a:t>
            </a:r>
            <a:r>
              <a:rPr lang="ru-RU" b="1" dirty="0"/>
              <a:t>рециклира</a:t>
            </a:r>
            <a:r>
              <a:rPr lang="ru-RU" dirty="0"/>
              <a:t> е отпад од: </a:t>
            </a:r>
          </a:p>
          <a:p>
            <a:pPr marL="285750" indent="-285750">
              <a:lnSpc>
                <a:spcPct val="150000"/>
              </a:lnSpc>
              <a:buFont typeface="Arial" panose="020B0604020202020204" pitchFamily="34" charset="0"/>
              <a:buChar char="•"/>
            </a:pPr>
            <a:r>
              <a:rPr lang="ru-RU" dirty="0" smtClean="0"/>
              <a:t>метал</a:t>
            </a:r>
            <a:r>
              <a:rPr lang="ru-RU" dirty="0"/>
              <a:t>, </a:t>
            </a:r>
            <a:endParaRPr lang="ru-RU" dirty="0" smtClean="0"/>
          </a:p>
          <a:p>
            <a:pPr marL="285750" indent="-285750">
              <a:lnSpc>
                <a:spcPct val="150000"/>
              </a:lnSpc>
              <a:buFont typeface="Arial" panose="020B0604020202020204" pitchFamily="34" charset="0"/>
              <a:buChar char="•"/>
            </a:pPr>
            <a:r>
              <a:rPr lang="ru-RU" dirty="0" smtClean="0"/>
              <a:t>картон</a:t>
            </a:r>
            <a:r>
              <a:rPr lang="ru-RU" dirty="0"/>
              <a:t>, </a:t>
            </a:r>
            <a:endParaRPr lang="ru-RU" dirty="0" smtClean="0"/>
          </a:p>
          <a:p>
            <a:pPr marL="285750" indent="-285750">
              <a:lnSpc>
                <a:spcPct val="150000"/>
              </a:lnSpc>
              <a:buFont typeface="Arial" panose="020B0604020202020204" pitchFamily="34" charset="0"/>
              <a:buChar char="•"/>
            </a:pPr>
            <a:r>
              <a:rPr lang="ru-RU" dirty="0" smtClean="0"/>
              <a:t>пластика</a:t>
            </a:r>
            <a:r>
              <a:rPr lang="ru-RU" dirty="0"/>
              <a:t>, </a:t>
            </a:r>
            <a:endParaRPr lang="ru-RU" dirty="0" smtClean="0"/>
          </a:p>
          <a:p>
            <a:pPr marL="285750" indent="-285750">
              <a:lnSpc>
                <a:spcPct val="150000"/>
              </a:lnSpc>
              <a:buFont typeface="Arial" panose="020B0604020202020204" pitchFamily="34" charset="0"/>
              <a:buChar char="•"/>
            </a:pPr>
            <a:r>
              <a:rPr lang="ru-RU" dirty="0" smtClean="0"/>
              <a:t>стакло</a:t>
            </a:r>
            <a:r>
              <a:rPr lang="ru-RU" dirty="0"/>
              <a:t>, </a:t>
            </a:r>
            <a:endParaRPr lang="ru-RU" dirty="0" smtClean="0"/>
          </a:p>
          <a:p>
            <a:pPr marL="285750" indent="-285750">
              <a:lnSpc>
                <a:spcPct val="150000"/>
              </a:lnSpc>
              <a:buFont typeface="Arial" panose="020B0604020202020204" pitchFamily="34" charset="0"/>
              <a:buChar char="•"/>
            </a:pPr>
            <a:r>
              <a:rPr lang="ru-RU" dirty="0" smtClean="0"/>
              <a:t>храна</a:t>
            </a:r>
          </a:p>
          <a:p>
            <a:pPr>
              <a:lnSpc>
                <a:spcPct val="150000"/>
              </a:lnSpc>
            </a:pPr>
            <a:r>
              <a:rPr lang="ru-RU" dirty="0"/>
              <a:t>Не може да се рециклира отпад  од животни.   </a:t>
            </a:r>
            <a:r>
              <a:rPr lang="ru-RU" dirty="0" smtClean="0"/>
              <a:t>                       </a:t>
            </a:r>
            <a:endParaRPr lang="ru-RU" dirty="0"/>
          </a:p>
          <a:p>
            <a:pPr>
              <a:lnSpc>
                <a:spcPct val="150000"/>
              </a:lnSpc>
            </a:pPr>
            <a:r>
              <a:rPr lang="ru-RU" dirty="0" smtClean="0"/>
              <a:t>Најлесно </a:t>
            </a:r>
            <a:r>
              <a:rPr lang="ru-RU" dirty="0"/>
              <a:t>скапува остатокот од </a:t>
            </a:r>
            <a:r>
              <a:rPr lang="ru-RU" dirty="0" smtClean="0"/>
              <a:t>храна. </a:t>
            </a:r>
            <a:endParaRPr lang="ru-RU" dirty="0"/>
          </a:p>
          <a:p>
            <a:endParaRPr lang="en-US" dirty="0"/>
          </a:p>
        </p:txBody>
      </p:sp>
      <p:sp>
        <p:nvSpPr>
          <p:cNvPr id="3" name="Title 20"/>
          <p:cNvSpPr txBox="1">
            <a:spLocks/>
          </p:cNvSpPr>
          <p:nvPr/>
        </p:nvSpPr>
        <p:spPr>
          <a:xfrm>
            <a:off x="2747962" y="753215"/>
            <a:ext cx="8220075" cy="994306"/>
          </a:xfrm>
          <a:prstGeom prst="roundRect">
            <a:avLst>
              <a:gd name="adj" fmla="val 9641"/>
            </a:avLst>
          </a:prstGeom>
        </p:spPr>
        <p:txBody>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r>
              <a:rPr lang="mk-MK" sz="3600" dirty="0" smtClean="0">
                <a:latin typeface="+mn-lt"/>
              </a:rPr>
              <a:t>Што е отпад</a:t>
            </a:r>
            <a:r>
              <a:rPr lang="en-GB" sz="3600" dirty="0" smtClean="0">
                <a:latin typeface="+mn-lt"/>
              </a:rPr>
              <a:t>?</a:t>
            </a:r>
            <a:endParaRPr lang="en-GB" sz="3600" dirty="0">
              <a:latin typeface="+mn-lt"/>
            </a:endParaRPr>
          </a:p>
        </p:txBody>
      </p:sp>
    </p:spTree>
    <p:extLst>
      <p:ext uri="{BB962C8B-B14F-4D97-AF65-F5344CB8AC3E}">
        <p14:creationId xmlns:p14="http://schemas.microsoft.com/office/powerpoint/2010/main" val="1696596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mk-MK" sz="3600" dirty="0" smtClean="0">
                <a:latin typeface="+mn-lt"/>
              </a:rPr>
              <a:t>Што е компостирање</a:t>
            </a:r>
            <a:r>
              <a:rPr lang="en-GB" sz="3600" dirty="0" smtClean="0">
                <a:latin typeface="+mn-lt"/>
              </a:rPr>
              <a:t>?</a:t>
            </a:r>
            <a:endParaRPr lang="en-GB" sz="3600" dirty="0">
              <a:latin typeface="+mn-lt"/>
            </a:endParaRPr>
          </a:p>
        </p:txBody>
      </p:sp>
      <p:sp>
        <p:nvSpPr>
          <p:cNvPr id="5" name="Rectangle 4"/>
          <p:cNvSpPr/>
          <p:nvPr/>
        </p:nvSpPr>
        <p:spPr>
          <a:xfrm>
            <a:off x="755650" y="1513946"/>
            <a:ext cx="7632700" cy="553998"/>
          </a:xfrm>
          <a:prstGeom prst="rect">
            <a:avLst/>
          </a:prstGeom>
        </p:spPr>
        <p:txBody>
          <a:bodyPr wrap="square" lIns="0" tIns="0" rIns="0" bIns="0">
            <a:spAutoFit/>
          </a:bodyPr>
          <a:lstStyle/>
          <a:p>
            <a:r>
              <a:rPr lang="ru-RU" dirty="0"/>
              <a:t>Компостирањето е природен процес на распаѓање на органскиот отпад и негово претворање во ѓубриво.</a:t>
            </a:r>
            <a:endParaRPr lang="en-US" dirty="0"/>
          </a:p>
        </p:txBody>
      </p:sp>
      <p:grpSp>
        <p:nvGrpSpPr>
          <p:cNvPr id="8" name="Group 7"/>
          <p:cNvGrpSpPr/>
          <p:nvPr/>
        </p:nvGrpSpPr>
        <p:grpSpPr>
          <a:xfrm>
            <a:off x="4903696" y="2312894"/>
            <a:ext cx="3415553" cy="3406588"/>
            <a:chOff x="4840941" y="2312894"/>
            <a:chExt cx="3415553" cy="3406588"/>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1623" y="2393576"/>
              <a:ext cx="3263153" cy="3263153"/>
            </a:xfrm>
            <a:prstGeom prst="rect">
              <a:avLst/>
            </a:prstGeom>
          </p:spPr>
        </p:pic>
        <p:sp>
          <p:nvSpPr>
            <p:cNvPr id="6" name="Rectangle 5"/>
            <p:cNvSpPr/>
            <p:nvPr/>
          </p:nvSpPr>
          <p:spPr>
            <a:xfrm>
              <a:off x="4840941" y="2312894"/>
              <a:ext cx="3415553" cy="3406588"/>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 8"/>
          <p:cNvGrpSpPr/>
          <p:nvPr/>
        </p:nvGrpSpPr>
        <p:grpSpPr>
          <a:xfrm>
            <a:off x="755650" y="2725271"/>
            <a:ext cx="3690844" cy="2510117"/>
            <a:chOff x="755650" y="2725271"/>
            <a:chExt cx="3690844" cy="2510117"/>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681" y="2802964"/>
              <a:ext cx="3532094" cy="2354730"/>
            </a:xfrm>
            <a:prstGeom prst="rect">
              <a:avLst/>
            </a:prstGeom>
          </p:spPr>
        </p:pic>
        <p:sp>
          <p:nvSpPr>
            <p:cNvPr id="7" name="Rectangle 6"/>
            <p:cNvSpPr/>
            <p:nvPr/>
          </p:nvSpPr>
          <p:spPr>
            <a:xfrm>
              <a:off x="755650" y="2725271"/>
              <a:ext cx="3690844" cy="2510117"/>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286237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rcRect l="25967" t="7923" r="13414" b="1006"/>
          <a:stretch>
            <a:fillRect/>
          </a:stretch>
        </p:blipFill>
        <p:spPr>
          <a:xfrm>
            <a:off x="2014958" y="2661129"/>
            <a:ext cx="1451502" cy="1451502"/>
          </a:xfrm>
          <a:custGeom>
            <a:avLst/>
            <a:gdLst>
              <a:gd name="connsiteX0" fmla="*/ 725751 w 1451502"/>
              <a:gd name="connsiteY0" fmla="*/ 0 h 1451502"/>
              <a:gd name="connsiteX1" fmla="*/ 1451502 w 1451502"/>
              <a:gd name="connsiteY1" fmla="*/ 725751 h 1451502"/>
              <a:gd name="connsiteX2" fmla="*/ 725751 w 1451502"/>
              <a:gd name="connsiteY2" fmla="*/ 1451502 h 1451502"/>
              <a:gd name="connsiteX3" fmla="*/ 0 w 1451502"/>
              <a:gd name="connsiteY3" fmla="*/ 725751 h 1451502"/>
              <a:gd name="connsiteX4" fmla="*/ 725751 w 1451502"/>
              <a:gd name="connsiteY4" fmla="*/ 0 h 1451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1502" h="1451502">
                <a:moveTo>
                  <a:pt x="725751" y="0"/>
                </a:moveTo>
                <a:cubicBezTo>
                  <a:pt x="1126572" y="0"/>
                  <a:pt x="1451502" y="324930"/>
                  <a:pt x="1451502" y="725751"/>
                </a:cubicBezTo>
                <a:cubicBezTo>
                  <a:pt x="1451502" y="1126572"/>
                  <a:pt x="1126572" y="1451502"/>
                  <a:pt x="725751" y="1451502"/>
                </a:cubicBezTo>
                <a:cubicBezTo>
                  <a:pt x="324930" y="1451502"/>
                  <a:pt x="0" y="1126572"/>
                  <a:pt x="0" y="725751"/>
                </a:cubicBezTo>
                <a:cubicBezTo>
                  <a:pt x="0" y="324930"/>
                  <a:pt x="324930" y="0"/>
                  <a:pt x="725751" y="0"/>
                </a:cubicBezTo>
                <a:close/>
              </a:path>
            </a:pathLst>
          </a:custGeom>
          <a:ln w="28575">
            <a:solidFill>
              <a:srgbClr val="92D050"/>
            </a:solidFill>
          </a:ln>
        </p:spPr>
      </p:pic>
      <p:sp>
        <p:nvSpPr>
          <p:cNvPr id="21" name="Title 20"/>
          <p:cNvSpPr>
            <a:spLocks noGrp="1"/>
          </p:cNvSpPr>
          <p:nvPr>
            <p:ph type="title"/>
          </p:nvPr>
        </p:nvSpPr>
        <p:spPr/>
        <p:txBody>
          <a:bodyPr/>
          <a:lstStyle/>
          <a:p>
            <a:r>
              <a:rPr lang="mk-MK" sz="3600" dirty="0" smtClean="0"/>
              <a:t>Што е органски отпад</a:t>
            </a:r>
            <a:r>
              <a:rPr lang="en-US" sz="3600" dirty="0" smtClean="0"/>
              <a:t>?</a:t>
            </a:r>
            <a:endParaRPr lang="en-GB" sz="3600" dirty="0">
              <a:latin typeface="+mn-lt"/>
            </a:endParaRPr>
          </a:p>
        </p:txBody>
      </p:sp>
      <p:sp>
        <p:nvSpPr>
          <p:cNvPr id="5" name="Rectangle 4"/>
          <p:cNvSpPr/>
          <p:nvPr/>
        </p:nvSpPr>
        <p:spPr>
          <a:xfrm>
            <a:off x="755650" y="1513946"/>
            <a:ext cx="7632700" cy="553998"/>
          </a:xfrm>
          <a:prstGeom prst="rect">
            <a:avLst/>
          </a:prstGeom>
        </p:spPr>
        <p:txBody>
          <a:bodyPr wrap="square" lIns="0" tIns="0" rIns="0" bIns="0">
            <a:spAutoFit/>
          </a:bodyPr>
          <a:lstStyle/>
          <a:p>
            <a:r>
              <a:rPr lang="ru-RU" dirty="0"/>
              <a:t>Органскиот отпад е она што се користи при компостирање. Тоа е производ кој е биоразградлив и потекнува од растение или животно.</a:t>
            </a:r>
            <a:endParaRPr lang="en-US" dirty="0"/>
          </a:p>
        </p:txBody>
      </p:sp>
      <p:sp>
        <p:nvSpPr>
          <p:cNvPr id="2" name="Rectangle 1"/>
          <p:cNvSpPr/>
          <p:nvPr/>
        </p:nvSpPr>
        <p:spPr>
          <a:xfrm>
            <a:off x="5684183" y="2088254"/>
            <a:ext cx="1443318" cy="537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k-MK" b="1" dirty="0" smtClean="0">
                <a:solidFill>
                  <a:srgbClr val="92D050"/>
                </a:solidFill>
              </a:rPr>
              <a:t>остатоци од храна</a:t>
            </a:r>
            <a:endParaRPr lang="en-GB" b="1" dirty="0">
              <a:solidFill>
                <a:srgbClr val="92D050"/>
              </a:solidFill>
            </a:endParaRPr>
          </a:p>
        </p:txBody>
      </p:sp>
      <p:sp>
        <p:nvSpPr>
          <p:cNvPr id="6" name="Rectangle 5"/>
          <p:cNvSpPr/>
          <p:nvPr/>
        </p:nvSpPr>
        <p:spPr>
          <a:xfrm>
            <a:off x="2012408" y="2127443"/>
            <a:ext cx="1443318" cy="537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k-MK" b="1" dirty="0" smtClean="0">
                <a:solidFill>
                  <a:srgbClr val="92D050"/>
                </a:solidFill>
              </a:rPr>
              <a:t>пердуви</a:t>
            </a:r>
            <a:endParaRPr lang="en-GB" b="1" dirty="0">
              <a:solidFill>
                <a:srgbClr val="92D050"/>
              </a:solidFill>
            </a:endParaRPr>
          </a:p>
        </p:txBody>
      </p:sp>
      <p:sp>
        <p:nvSpPr>
          <p:cNvPr id="7" name="Rectangle 6"/>
          <p:cNvSpPr/>
          <p:nvPr/>
        </p:nvSpPr>
        <p:spPr>
          <a:xfrm>
            <a:off x="3619504" y="2127443"/>
            <a:ext cx="1922930" cy="537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k-MK" b="1" dirty="0" smtClean="0">
                <a:solidFill>
                  <a:srgbClr val="92D050"/>
                </a:solidFill>
              </a:rPr>
              <a:t>трева</a:t>
            </a:r>
            <a:endParaRPr lang="en-GB" b="1" dirty="0">
              <a:solidFill>
                <a:srgbClr val="92D050"/>
              </a:solidFill>
            </a:endParaRPr>
          </a:p>
        </p:txBody>
      </p:sp>
      <p:sp>
        <p:nvSpPr>
          <p:cNvPr id="8" name="Rectangle 7"/>
          <p:cNvSpPr/>
          <p:nvPr/>
        </p:nvSpPr>
        <p:spPr>
          <a:xfrm>
            <a:off x="6613884" y="4213409"/>
            <a:ext cx="1443318" cy="537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k-MK" b="1" dirty="0" smtClean="0">
                <a:solidFill>
                  <a:srgbClr val="92D050"/>
                </a:solidFill>
              </a:rPr>
              <a:t>дрво</a:t>
            </a:r>
            <a:endParaRPr lang="en-GB" b="1" dirty="0">
              <a:solidFill>
                <a:srgbClr val="92D050"/>
              </a:solidFill>
            </a:endParaRPr>
          </a:p>
        </p:txBody>
      </p:sp>
      <p:sp>
        <p:nvSpPr>
          <p:cNvPr id="9" name="Rectangle 8"/>
          <p:cNvSpPr/>
          <p:nvPr/>
        </p:nvSpPr>
        <p:spPr>
          <a:xfrm>
            <a:off x="1100083" y="4213409"/>
            <a:ext cx="1443318" cy="537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k-MK" b="1" dirty="0" smtClean="0">
                <a:solidFill>
                  <a:srgbClr val="92D050"/>
                </a:solidFill>
              </a:rPr>
              <a:t>памук</a:t>
            </a:r>
            <a:endParaRPr lang="en-GB" b="1" dirty="0">
              <a:solidFill>
                <a:srgbClr val="92D050"/>
              </a:solidFill>
            </a:endParaRPr>
          </a:p>
        </p:txBody>
      </p:sp>
      <p:sp>
        <p:nvSpPr>
          <p:cNvPr id="10" name="Rectangle 9"/>
          <p:cNvSpPr/>
          <p:nvPr/>
        </p:nvSpPr>
        <p:spPr>
          <a:xfrm>
            <a:off x="2938017" y="4174220"/>
            <a:ext cx="1443318" cy="537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k-MK" b="1" dirty="0" smtClean="0">
                <a:solidFill>
                  <a:srgbClr val="92D050"/>
                </a:solidFill>
              </a:rPr>
              <a:t>измет од животни</a:t>
            </a:r>
            <a:endParaRPr lang="en-GB" b="1" dirty="0">
              <a:solidFill>
                <a:srgbClr val="92D050"/>
              </a:solidFill>
            </a:endParaRPr>
          </a:p>
        </p:txBody>
      </p:sp>
      <p:sp>
        <p:nvSpPr>
          <p:cNvPr id="11" name="Rectangle 10"/>
          <p:cNvSpPr/>
          <p:nvPr/>
        </p:nvSpPr>
        <p:spPr>
          <a:xfrm>
            <a:off x="4775950" y="4213409"/>
            <a:ext cx="1443318" cy="537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k-MK" b="1" dirty="0" smtClean="0">
                <a:solidFill>
                  <a:srgbClr val="92D050"/>
                </a:solidFill>
              </a:rPr>
              <a:t>хартија</a:t>
            </a:r>
            <a:endParaRPr lang="en-GB" b="1" dirty="0">
              <a:solidFill>
                <a:srgbClr val="92D050"/>
              </a:solidFill>
            </a:endParaRPr>
          </a:p>
        </p:txBody>
      </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rcRect l="44848" t="2895" r="19525" b="898"/>
          <a:stretch>
            <a:fillRect/>
          </a:stretch>
        </p:blipFill>
        <p:spPr>
          <a:xfrm>
            <a:off x="5675999" y="2667966"/>
            <a:ext cx="1451502" cy="1451502"/>
          </a:xfrm>
          <a:custGeom>
            <a:avLst/>
            <a:gdLst>
              <a:gd name="connsiteX0" fmla="*/ 725751 w 1451502"/>
              <a:gd name="connsiteY0" fmla="*/ 0 h 1451502"/>
              <a:gd name="connsiteX1" fmla="*/ 1451502 w 1451502"/>
              <a:gd name="connsiteY1" fmla="*/ 725751 h 1451502"/>
              <a:gd name="connsiteX2" fmla="*/ 725751 w 1451502"/>
              <a:gd name="connsiteY2" fmla="*/ 1451502 h 1451502"/>
              <a:gd name="connsiteX3" fmla="*/ 0 w 1451502"/>
              <a:gd name="connsiteY3" fmla="*/ 725751 h 1451502"/>
              <a:gd name="connsiteX4" fmla="*/ 725751 w 1451502"/>
              <a:gd name="connsiteY4" fmla="*/ 0 h 1451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1502" h="1451502">
                <a:moveTo>
                  <a:pt x="725751" y="0"/>
                </a:moveTo>
                <a:cubicBezTo>
                  <a:pt x="1126572" y="0"/>
                  <a:pt x="1451502" y="324930"/>
                  <a:pt x="1451502" y="725751"/>
                </a:cubicBezTo>
                <a:cubicBezTo>
                  <a:pt x="1451502" y="1126572"/>
                  <a:pt x="1126572" y="1451502"/>
                  <a:pt x="725751" y="1451502"/>
                </a:cubicBezTo>
                <a:cubicBezTo>
                  <a:pt x="324930" y="1451502"/>
                  <a:pt x="0" y="1126572"/>
                  <a:pt x="0" y="725751"/>
                </a:cubicBezTo>
                <a:cubicBezTo>
                  <a:pt x="0" y="324930"/>
                  <a:pt x="324930" y="0"/>
                  <a:pt x="725751" y="0"/>
                </a:cubicBezTo>
                <a:close/>
              </a:path>
            </a:pathLst>
          </a:custGeom>
          <a:ln w="28575">
            <a:solidFill>
              <a:srgbClr val="92D050"/>
            </a:solidFill>
          </a:ln>
        </p:spPr>
      </p:pic>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rcRect l="9259" t="1718" r="26287" b="1602"/>
          <a:stretch>
            <a:fillRect/>
          </a:stretch>
        </p:blipFill>
        <p:spPr>
          <a:xfrm>
            <a:off x="3841484" y="2661129"/>
            <a:ext cx="1451502" cy="1451502"/>
          </a:xfrm>
          <a:custGeom>
            <a:avLst/>
            <a:gdLst>
              <a:gd name="connsiteX0" fmla="*/ 725751 w 1451502"/>
              <a:gd name="connsiteY0" fmla="*/ 0 h 1451502"/>
              <a:gd name="connsiteX1" fmla="*/ 1451502 w 1451502"/>
              <a:gd name="connsiteY1" fmla="*/ 725751 h 1451502"/>
              <a:gd name="connsiteX2" fmla="*/ 725751 w 1451502"/>
              <a:gd name="connsiteY2" fmla="*/ 1451502 h 1451502"/>
              <a:gd name="connsiteX3" fmla="*/ 0 w 1451502"/>
              <a:gd name="connsiteY3" fmla="*/ 725751 h 1451502"/>
              <a:gd name="connsiteX4" fmla="*/ 725751 w 1451502"/>
              <a:gd name="connsiteY4" fmla="*/ 0 h 1451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1502" h="1451502">
                <a:moveTo>
                  <a:pt x="725751" y="0"/>
                </a:moveTo>
                <a:cubicBezTo>
                  <a:pt x="1126572" y="0"/>
                  <a:pt x="1451502" y="324930"/>
                  <a:pt x="1451502" y="725751"/>
                </a:cubicBezTo>
                <a:cubicBezTo>
                  <a:pt x="1451502" y="1126572"/>
                  <a:pt x="1126572" y="1451502"/>
                  <a:pt x="725751" y="1451502"/>
                </a:cubicBezTo>
                <a:cubicBezTo>
                  <a:pt x="324930" y="1451502"/>
                  <a:pt x="0" y="1126572"/>
                  <a:pt x="0" y="725751"/>
                </a:cubicBezTo>
                <a:cubicBezTo>
                  <a:pt x="0" y="324930"/>
                  <a:pt x="324930" y="0"/>
                  <a:pt x="725751" y="0"/>
                </a:cubicBezTo>
                <a:close/>
              </a:path>
            </a:pathLst>
          </a:custGeom>
          <a:ln w="28575">
            <a:solidFill>
              <a:srgbClr val="92D050"/>
            </a:solidFill>
          </a:ln>
        </p:spPr>
      </p:pic>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rcRect l="21096" t="9434" r="21096" b="3855"/>
          <a:stretch>
            <a:fillRect/>
          </a:stretch>
        </p:blipFill>
        <p:spPr>
          <a:xfrm>
            <a:off x="2929833" y="4727005"/>
            <a:ext cx="1451502" cy="1451502"/>
          </a:xfrm>
          <a:custGeom>
            <a:avLst/>
            <a:gdLst>
              <a:gd name="connsiteX0" fmla="*/ 725751 w 1451502"/>
              <a:gd name="connsiteY0" fmla="*/ 0 h 1451502"/>
              <a:gd name="connsiteX1" fmla="*/ 1451502 w 1451502"/>
              <a:gd name="connsiteY1" fmla="*/ 725751 h 1451502"/>
              <a:gd name="connsiteX2" fmla="*/ 725751 w 1451502"/>
              <a:gd name="connsiteY2" fmla="*/ 1451502 h 1451502"/>
              <a:gd name="connsiteX3" fmla="*/ 0 w 1451502"/>
              <a:gd name="connsiteY3" fmla="*/ 725751 h 1451502"/>
              <a:gd name="connsiteX4" fmla="*/ 725751 w 1451502"/>
              <a:gd name="connsiteY4" fmla="*/ 0 h 1451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1502" h="1451502">
                <a:moveTo>
                  <a:pt x="725751" y="0"/>
                </a:moveTo>
                <a:cubicBezTo>
                  <a:pt x="1126572" y="0"/>
                  <a:pt x="1451502" y="324930"/>
                  <a:pt x="1451502" y="725751"/>
                </a:cubicBezTo>
                <a:cubicBezTo>
                  <a:pt x="1451502" y="1126572"/>
                  <a:pt x="1126572" y="1451502"/>
                  <a:pt x="725751" y="1451502"/>
                </a:cubicBezTo>
                <a:cubicBezTo>
                  <a:pt x="324930" y="1451502"/>
                  <a:pt x="0" y="1126572"/>
                  <a:pt x="0" y="725751"/>
                </a:cubicBezTo>
                <a:cubicBezTo>
                  <a:pt x="0" y="324930"/>
                  <a:pt x="324930" y="0"/>
                  <a:pt x="725751" y="0"/>
                </a:cubicBezTo>
                <a:close/>
              </a:path>
            </a:pathLst>
          </a:custGeom>
          <a:ln w="28575">
            <a:solidFill>
              <a:srgbClr val="92D050"/>
            </a:solidFill>
          </a:ln>
        </p:spPr>
      </p:pic>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rcRect l="16602" t="5730" r="22847" b="3444"/>
          <a:stretch>
            <a:fillRect/>
          </a:stretch>
        </p:blipFill>
        <p:spPr>
          <a:xfrm>
            <a:off x="6602981" y="4727005"/>
            <a:ext cx="1451502" cy="1451502"/>
          </a:xfrm>
          <a:custGeom>
            <a:avLst/>
            <a:gdLst>
              <a:gd name="connsiteX0" fmla="*/ 725751 w 1451502"/>
              <a:gd name="connsiteY0" fmla="*/ 0 h 1451502"/>
              <a:gd name="connsiteX1" fmla="*/ 1451502 w 1451502"/>
              <a:gd name="connsiteY1" fmla="*/ 725751 h 1451502"/>
              <a:gd name="connsiteX2" fmla="*/ 725751 w 1451502"/>
              <a:gd name="connsiteY2" fmla="*/ 1451502 h 1451502"/>
              <a:gd name="connsiteX3" fmla="*/ 0 w 1451502"/>
              <a:gd name="connsiteY3" fmla="*/ 725751 h 1451502"/>
              <a:gd name="connsiteX4" fmla="*/ 725751 w 1451502"/>
              <a:gd name="connsiteY4" fmla="*/ 0 h 1451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1502" h="1451502">
                <a:moveTo>
                  <a:pt x="725751" y="0"/>
                </a:moveTo>
                <a:cubicBezTo>
                  <a:pt x="1126572" y="0"/>
                  <a:pt x="1451502" y="324930"/>
                  <a:pt x="1451502" y="725751"/>
                </a:cubicBezTo>
                <a:cubicBezTo>
                  <a:pt x="1451502" y="1126572"/>
                  <a:pt x="1126572" y="1451502"/>
                  <a:pt x="725751" y="1451502"/>
                </a:cubicBezTo>
                <a:cubicBezTo>
                  <a:pt x="324930" y="1451502"/>
                  <a:pt x="0" y="1126572"/>
                  <a:pt x="0" y="725751"/>
                </a:cubicBezTo>
                <a:cubicBezTo>
                  <a:pt x="0" y="324930"/>
                  <a:pt x="324930" y="0"/>
                  <a:pt x="725751" y="0"/>
                </a:cubicBezTo>
                <a:close/>
              </a:path>
            </a:pathLst>
          </a:custGeom>
          <a:ln w="28575">
            <a:solidFill>
              <a:srgbClr val="92D050"/>
            </a:solidFill>
          </a:ln>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rcRect l="1363" t="5577" r="36673" b="819"/>
          <a:stretch>
            <a:fillRect/>
          </a:stretch>
        </p:blipFill>
        <p:spPr>
          <a:xfrm>
            <a:off x="4773231" y="4740679"/>
            <a:ext cx="1451502" cy="1451502"/>
          </a:xfrm>
          <a:custGeom>
            <a:avLst/>
            <a:gdLst>
              <a:gd name="connsiteX0" fmla="*/ 725751 w 1451502"/>
              <a:gd name="connsiteY0" fmla="*/ 0 h 1451502"/>
              <a:gd name="connsiteX1" fmla="*/ 1451502 w 1451502"/>
              <a:gd name="connsiteY1" fmla="*/ 725751 h 1451502"/>
              <a:gd name="connsiteX2" fmla="*/ 725751 w 1451502"/>
              <a:gd name="connsiteY2" fmla="*/ 1451502 h 1451502"/>
              <a:gd name="connsiteX3" fmla="*/ 0 w 1451502"/>
              <a:gd name="connsiteY3" fmla="*/ 725751 h 1451502"/>
              <a:gd name="connsiteX4" fmla="*/ 725751 w 1451502"/>
              <a:gd name="connsiteY4" fmla="*/ 0 h 1451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1502" h="1451502">
                <a:moveTo>
                  <a:pt x="725751" y="0"/>
                </a:moveTo>
                <a:cubicBezTo>
                  <a:pt x="1126572" y="0"/>
                  <a:pt x="1451502" y="324930"/>
                  <a:pt x="1451502" y="725751"/>
                </a:cubicBezTo>
                <a:cubicBezTo>
                  <a:pt x="1451502" y="1126572"/>
                  <a:pt x="1126572" y="1451502"/>
                  <a:pt x="725751" y="1451502"/>
                </a:cubicBezTo>
                <a:cubicBezTo>
                  <a:pt x="324930" y="1451502"/>
                  <a:pt x="0" y="1126572"/>
                  <a:pt x="0" y="725751"/>
                </a:cubicBezTo>
                <a:cubicBezTo>
                  <a:pt x="0" y="324930"/>
                  <a:pt x="324930" y="0"/>
                  <a:pt x="725751" y="0"/>
                </a:cubicBezTo>
                <a:close/>
              </a:path>
            </a:pathLst>
          </a:custGeom>
          <a:ln w="28575">
            <a:solidFill>
              <a:srgbClr val="92D050"/>
            </a:solidFill>
          </a:ln>
        </p:spPr>
      </p:pic>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rcRect l="3587" t="2396" r="37123" b="8668"/>
          <a:stretch>
            <a:fillRect/>
          </a:stretch>
        </p:blipFill>
        <p:spPr>
          <a:xfrm>
            <a:off x="1100083" y="4740679"/>
            <a:ext cx="1451502" cy="1451502"/>
          </a:xfrm>
          <a:custGeom>
            <a:avLst/>
            <a:gdLst>
              <a:gd name="connsiteX0" fmla="*/ 725751 w 1451502"/>
              <a:gd name="connsiteY0" fmla="*/ 0 h 1451502"/>
              <a:gd name="connsiteX1" fmla="*/ 1451502 w 1451502"/>
              <a:gd name="connsiteY1" fmla="*/ 725751 h 1451502"/>
              <a:gd name="connsiteX2" fmla="*/ 725751 w 1451502"/>
              <a:gd name="connsiteY2" fmla="*/ 1451502 h 1451502"/>
              <a:gd name="connsiteX3" fmla="*/ 0 w 1451502"/>
              <a:gd name="connsiteY3" fmla="*/ 725751 h 1451502"/>
              <a:gd name="connsiteX4" fmla="*/ 725751 w 1451502"/>
              <a:gd name="connsiteY4" fmla="*/ 0 h 1451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1502" h="1451502">
                <a:moveTo>
                  <a:pt x="725751" y="0"/>
                </a:moveTo>
                <a:cubicBezTo>
                  <a:pt x="1126572" y="0"/>
                  <a:pt x="1451502" y="324930"/>
                  <a:pt x="1451502" y="725751"/>
                </a:cubicBezTo>
                <a:cubicBezTo>
                  <a:pt x="1451502" y="1126572"/>
                  <a:pt x="1126572" y="1451502"/>
                  <a:pt x="725751" y="1451502"/>
                </a:cubicBezTo>
                <a:cubicBezTo>
                  <a:pt x="324930" y="1451502"/>
                  <a:pt x="0" y="1126572"/>
                  <a:pt x="0" y="725751"/>
                </a:cubicBezTo>
                <a:cubicBezTo>
                  <a:pt x="0" y="324930"/>
                  <a:pt x="324930" y="0"/>
                  <a:pt x="725751" y="0"/>
                </a:cubicBezTo>
                <a:close/>
              </a:path>
            </a:pathLst>
          </a:custGeom>
          <a:ln w="28575">
            <a:solidFill>
              <a:srgbClr val="92D050"/>
            </a:solidFill>
          </a:ln>
        </p:spPr>
      </p:pic>
    </p:spTree>
    <p:extLst>
      <p:ext uri="{BB962C8B-B14F-4D97-AF65-F5344CB8AC3E}">
        <p14:creationId xmlns:p14="http://schemas.microsoft.com/office/powerpoint/2010/main" val="2684174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mk-MK" sz="3600" dirty="0" smtClean="0"/>
              <a:t>Зошто</a:t>
            </a:r>
            <a:r>
              <a:rPr lang="en-US" sz="3600" dirty="0" smtClean="0"/>
              <a:t>?</a:t>
            </a:r>
            <a:endParaRPr lang="en-GB" sz="3600" dirty="0">
              <a:latin typeface="+mn-lt"/>
            </a:endParaRPr>
          </a:p>
        </p:txBody>
      </p:sp>
      <p:sp>
        <p:nvSpPr>
          <p:cNvPr id="5" name="Rectangle 4"/>
          <p:cNvSpPr/>
          <p:nvPr/>
        </p:nvSpPr>
        <p:spPr>
          <a:xfrm>
            <a:off x="750885" y="1382827"/>
            <a:ext cx="7632700" cy="2215991"/>
          </a:xfrm>
          <a:prstGeom prst="rect">
            <a:avLst/>
          </a:prstGeom>
        </p:spPr>
        <p:txBody>
          <a:bodyPr wrap="square" lIns="0" tIns="0" rIns="0" bIns="0">
            <a:spAutoFit/>
          </a:bodyPr>
          <a:lstStyle/>
          <a:p>
            <a:pPr algn="just"/>
            <a:r>
              <a:rPr lang="ru-RU" dirty="0"/>
              <a:t>За време на процесот на компостирање, биоразградливите отпадоци како што се остатоците од растенија, плевел, листови, измет од животните итн. се трансформираат во ѓубриво кое се нарекува компост. Компостот е богат со полезни микроорганизми кои обезбедуваат храна на растенијата и ја подобруваат структурата и текстурата на почвата. Компостот како додаток на почвата и извор на органска материја нуди многу придобивки преку подобрување на биолошките, хемиските и физичките карактеристики на почвата. </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712007"/>
            <a:ext cx="3657600" cy="2438400"/>
          </a:xfrm>
          <a:prstGeom prst="rect">
            <a:avLst/>
          </a:prstGeom>
        </p:spPr>
      </p:pic>
      <p:sp>
        <p:nvSpPr>
          <p:cNvPr id="3" name="Rectangle 2"/>
          <p:cNvSpPr/>
          <p:nvPr/>
        </p:nvSpPr>
        <p:spPr>
          <a:xfrm>
            <a:off x="4482353" y="3630706"/>
            <a:ext cx="3827929" cy="2590800"/>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640080" y="3598818"/>
            <a:ext cx="3761591" cy="2554545"/>
          </a:xfrm>
          <a:prstGeom prst="rect">
            <a:avLst/>
          </a:prstGeom>
        </p:spPr>
        <p:txBody>
          <a:bodyPr wrap="square">
            <a:spAutoFit/>
          </a:bodyPr>
          <a:lstStyle/>
          <a:p>
            <a:r>
              <a:rPr lang="ru-RU" sz="1600" dirty="0">
                <a:solidFill>
                  <a:srgbClr val="333333"/>
                </a:solidFill>
              </a:rPr>
              <a:t>Материјалите кои можат да се искористат за компостирање може да бидат локално достапни биоразградливи отпадоци како остатоци од културите (слама, стебла од пченка итн.), шумски остатоци (отпаднати листови), плевелни растенија од производниот процес, растенија од зелено ѓубрење, измет од </a:t>
            </a:r>
            <a:r>
              <a:rPr lang="ru-RU" sz="1600" dirty="0" smtClean="0">
                <a:solidFill>
                  <a:srgbClr val="333333"/>
                </a:solidFill>
              </a:rPr>
              <a:t>добитокот.</a:t>
            </a:r>
            <a:endParaRPr lang="en-US" sz="1600" dirty="0"/>
          </a:p>
        </p:txBody>
      </p:sp>
    </p:spTree>
    <p:extLst>
      <p:ext uri="{BB962C8B-B14F-4D97-AF65-F5344CB8AC3E}">
        <p14:creationId xmlns:p14="http://schemas.microsoft.com/office/powerpoint/2010/main" val="2319078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mk-MK" sz="3600" dirty="0"/>
              <a:t>Како правилно да компостирате</a:t>
            </a:r>
            <a:endParaRPr lang="en-GB" sz="3600" dirty="0">
              <a:latin typeface="+mn-lt"/>
            </a:endParaRPr>
          </a:p>
        </p:txBody>
      </p:sp>
      <p:sp>
        <p:nvSpPr>
          <p:cNvPr id="5" name="Rectangle 4"/>
          <p:cNvSpPr/>
          <p:nvPr/>
        </p:nvSpPr>
        <p:spPr>
          <a:xfrm>
            <a:off x="750885" y="1370255"/>
            <a:ext cx="7632700" cy="4154984"/>
          </a:xfrm>
          <a:prstGeom prst="rect">
            <a:avLst/>
          </a:prstGeom>
        </p:spPr>
        <p:txBody>
          <a:bodyPr wrap="square" lIns="0" tIns="0" rIns="0" bIns="0">
            <a:spAutoFit/>
          </a:bodyPr>
          <a:lstStyle/>
          <a:p>
            <a:pPr marL="342900" indent="-342900">
              <a:buFont typeface="+mj-lt"/>
              <a:buAutoNum type="arabicPeriod"/>
            </a:pPr>
            <a:r>
              <a:rPr lang="ru-RU" dirty="0" smtClean="0"/>
              <a:t>Компостирањето </a:t>
            </a:r>
            <a:r>
              <a:rPr lang="ru-RU" dirty="0"/>
              <a:t>не треба да се прави во када како што веруваат многу луѓе. Процесот е прилично едноставен и може да се направи на </a:t>
            </a:r>
            <a:r>
              <a:rPr lang="ru-RU" dirty="0" smtClean="0"/>
              <a:t>земја.</a:t>
            </a:r>
            <a:endParaRPr lang="ru-RU" dirty="0"/>
          </a:p>
          <a:p>
            <a:pPr marL="342900" indent="-342900">
              <a:buFont typeface="+mj-lt"/>
              <a:buAutoNum type="arabicPeriod"/>
            </a:pPr>
            <a:endParaRPr lang="ru-RU" dirty="0"/>
          </a:p>
          <a:p>
            <a:pPr marL="342900" indent="-342900">
              <a:buFont typeface="+mj-lt"/>
              <a:buAutoNum type="arabicPeriod"/>
            </a:pPr>
            <a:r>
              <a:rPr lang="ru-RU" dirty="0"/>
              <a:t>Изградете куп стапчиња, гранчиња или слама длабока околу 10 сантиметри.</a:t>
            </a:r>
          </a:p>
          <a:p>
            <a:pPr marL="342900" indent="-342900">
              <a:buFont typeface="+mj-lt"/>
              <a:buAutoNum type="arabicPeriod"/>
            </a:pPr>
            <a:endParaRPr lang="ru-RU" dirty="0"/>
          </a:p>
          <a:p>
            <a:pPr marL="342900" indent="-342900">
              <a:buFont typeface="+mj-lt"/>
              <a:buAutoNum type="arabicPeriod"/>
            </a:pPr>
            <a:r>
              <a:rPr lang="ru-RU" dirty="0" smtClean="0"/>
              <a:t>Слоеви </a:t>
            </a:r>
            <a:r>
              <a:rPr lang="ru-RU" dirty="0"/>
              <a:t>на влажни и суви состојки. Состојките за влажнење може да бидат производи како што се отпадоци од храна. </a:t>
            </a:r>
            <a:endParaRPr lang="ru-RU" dirty="0" smtClean="0"/>
          </a:p>
          <a:p>
            <a:r>
              <a:rPr lang="ru-RU" dirty="0"/>
              <a:t> </a:t>
            </a:r>
            <a:r>
              <a:rPr lang="ru-RU" dirty="0" smtClean="0"/>
              <a:t>    Сувите </a:t>
            </a:r>
            <a:r>
              <a:rPr lang="ru-RU" dirty="0"/>
              <a:t>состојки се лисја и </a:t>
            </a:r>
            <a:endParaRPr lang="ru-RU" dirty="0" smtClean="0"/>
          </a:p>
          <a:p>
            <a:r>
              <a:rPr lang="ru-RU" dirty="0"/>
              <a:t> </a:t>
            </a:r>
            <a:r>
              <a:rPr lang="ru-RU" dirty="0" smtClean="0"/>
              <a:t>    градинарски </a:t>
            </a:r>
            <a:r>
              <a:rPr lang="ru-RU" dirty="0"/>
              <a:t>отпад.</a:t>
            </a:r>
          </a:p>
          <a:p>
            <a:pPr marL="342900" indent="-342900">
              <a:buFont typeface="+mj-lt"/>
              <a:buAutoNum type="arabicPeriod"/>
            </a:pPr>
            <a:endParaRPr lang="ru-RU" dirty="0"/>
          </a:p>
          <a:p>
            <a:r>
              <a:rPr lang="ru-RU" dirty="0" smtClean="0"/>
              <a:t>4.  Додадете исечоци од </a:t>
            </a:r>
            <a:r>
              <a:rPr lang="ru-RU" dirty="0"/>
              <a:t>трева или </a:t>
            </a:r>
            <a:endParaRPr lang="ru-RU" dirty="0" smtClean="0"/>
          </a:p>
          <a:p>
            <a:r>
              <a:rPr lang="ru-RU" dirty="0" smtClean="0"/>
              <a:t>     пченица</a:t>
            </a:r>
            <a:r>
              <a:rPr lang="ru-RU" dirty="0"/>
              <a:t>, што ќе го активира </a:t>
            </a:r>
            <a:endParaRPr lang="ru-RU" dirty="0" smtClean="0"/>
          </a:p>
          <a:p>
            <a:r>
              <a:rPr lang="ru-RU" dirty="0"/>
              <a:t> </a:t>
            </a:r>
            <a:r>
              <a:rPr lang="ru-RU" dirty="0" smtClean="0"/>
              <a:t>    процесот</a:t>
            </a:r>
            <a:r>
              <a:rPr lang="ru-RU" dirty="0"/>
              <a:t>.</a:t>
            </a:r>
            <a:endParaRPr lang="en-US" dirty="0"/>
          </a:p>
        </p:txBody>
      </p:sp>
      <p:grpSp>
        <p:nvGrpSpPr>
          <p:cNvPr id="14" name="Group 13"/>
          <p:cNvGrpSpPr/>
          <p:nvPr/>
        </p:nvGrpSpPr>
        <p:grpSpPr>
          <a:xfrm>
            <a:off x="5038163" y="3917576"/>
            <a:ext cx="3281083" cy="2241177"/>
            <a:chOff x="5199529" y="3917576"/>
            <a:chExt cx="3281083" cy="2241177"/>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9177" y="3998450"/>
              <a:ext cx="3117103" cy="2076445"/>
            </a:xfrm>
            <a:prstGeom prst="rect">
              <a:avLst/>
            </a:prstGeom>
          </p:spPr>
        </p:pic>
        <p:sp>
          <p:nvSpPr>
            <p:cNvPr id="13" name="Rectangle 12"/>
            <p:cNvSpPr/>
            <p:nvPr/>
          </p:nvSpPr>
          <p:spPr>
            <a:xfrm>
              <a:off x="5199529" y="3917576"/>
              <a:ext cx="3281083" cy="2241177"/>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584194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mk-MK" sz="3600" dirty="0" smtClean="0"/>
              <a:t>Како правилно да компостирате</a:t>
            </a:r>
            <a:endParaRPr lang="en-GB" sz="3600" dirty="0">
              <a:latin typeface="+mn-lt"/>
            </a:endParaRPr>
          </a:p>
        </p:txBody>
      </p:sp>
      <p:sp>
        <p:nvSpPr>
          <p:cNvPr id="5" name="Rectangle 4"/>
          <p:cNvSpPr/>
          <p:nvPr/>
        </p:nvSpPr>
        <p:spPr>
          <a:xfrm>
            <a:off x="755650" y="1474757"/>
            <a:ext cx="7632700" cy="3323987"/>
          </a:xfrm>
          <a:prstGeom prst="rect">
            <a:avLst/>
          </a:prstGeom>
        </p:spPr>
        <p:txBody>
          <a:bodyPr wrap="square" lIns="0" tIns="0" rIns="0" bIns="0">
            <a:spAutoFit/>
          </a:bodyPr>
          <a:lstStyle/>
          <a:p>
            <a:pPr marL="342900" indent="-342900">
              <a:buFont typeface="+mj-lt"/>
              <a:buAutoNum type="arabicPeriod" startAt="5"/>
            </a:pPr>
            <a:r>
              <a:rPr lang="ru-RU" dirty="0"/>
              <a:t>Од време на време наводнувајте го вашиот </a:t>
            </a:r>
            <a:r>
              <a:rPr lang="ru-RU" dirty="0" smtClean="0"/>
              <a:t>куп од компост, треба </a:t>
            </a:r>
            <a:r>
              <a:rPr lang="ru-RU" dirty="0"/>
              <a:t>да биде влажен, но да не се </a:t>
            </a:r>
            <a:r>
              <a:rPr lang="ru-RU" dirty="0" smtClean="0"/>
              <a:t>потопи.</a:t>
            </a:r>
            <a:endParaRPr lang="ru-RU" dirty="0"/>
          </a:p>
          <a:p>
            <a:pPr marL="342900" indent="-342900">
              <a:buFont typeface="+mj-lt"/>
              <a:buAutoNum type="arabicPeriod" startAt="5"/>
            </a:pPr>
            <a:endParaRPr lang="ru-RU" dirty="0"/>
          </a:p>
          <a:p>
            <a:pPr marL="342900" indent="-342900">
              <a:buFont typeface="+mj-lt"/>
              <a:buAutoNum type="arabicPeriod" startAt="5"/>
            </a:pPr>
            <a:r>
              <a:rPr lang="ru-RU" dirty="0"/>
              <a:t>Покријте го вашиот куп со нешто што ќе ви помогне водата да остане во купот отколку да испари. Ако можете да ја задржите топлината во купот, ќе го избегнете компостот да не се напои со дождот.</a:t>
            </a:r>
          </a:p>
          <a:p>
            <a:pPr marL="342900" indent="-342900">
              <a:buFont typeface="+mj-lt"/>
              <a:buAutoNum type="arabicPeriod" startAt="5"/>
            </a:pPr>
            <a:endParaRPr lang="ru-RU" dirty="0"/>
          </a:p>
          <a:p>
            <a:pPr marL="342900" indent="-342900">
              <a:buFont typeface="+mj-lt"/>
              <a:buAutoNum type="arabicPeriod" startAt="5"/>
            </a:pPr>
            <a:r>
              <a:rPr lang="ru-RU" dirty="0"/>
              <a:t>Бидете сигурни дека ја </a:t>
            </a:r>
            <a:r>
              <a:rPr lang="ru-RU" dirty="0" smtClean="0"/>
              <a:t>мешате </a:t>
            </a:r>
            <a:r>
              <a:rPr lang="ru-RU" dirty="0"/>
              <a:t>почвата со лопата или </a:t>
            </a:r>
            <a:r>
              <a:rPr lang="ru-RU" dirty="0" smtClean="0"/>
              <a:t>грбло на </a:t>
            </a:r>
            <a:r>
              <a:rPr lang="ru-RU" dirty="0"/>
              <a:t>секои неколку недели за да </a:t>
            </a:r>
            <a:r>
              <a:rPr lang="ru-RU" dirty="0" smtClean="0"/>
              <a:t>додадете</a:t>
            </a:r>
          </a:p>
          <a:p>
            <a:r>
              <a:rPr lang="ru-RU" dirty="0" smtClean="0"/>
              <a:t>     кислород </a:t>
            </a:r>
            <a:r>
              <a:rPr lang="ru-RU" dirty="0"/>
              <a:t>во купот и да го забрзате </a:t>
            </a:r>
            <a:endParaRPr lang="ru-RU" dirty="0" smtClean="0"/>
          </a:p>
          <a:p>
            <a:r>
              <a:rPr lang="ru-RU" dirty="0"/>
              <a:t> </a:t>
            </a:r>
            <a:r>
              <a:rPr lang="ru-RU" dirty="0" smtClean="0"/>
              <a:t>    процесот </a:t>
            </a:r>
            <a:r>
              <a:rPr lang="ru-RU" dirty="0"/>
              <a:t>на компостирање.</a:t>
            </a:r>
            <a:endParaRPr lang="en-US" dirty="0"/>
          </a:p>
        </p:txBody>
      </p:sp>
      <p:grpSp>
        <p:nvGrpSpPr>
          <p:cNvPr id="9" name="Group 8"/>
          <p:cNvGrpSpPr/>
          <p:nvPr/>
        </p:nvGrpSpPr>
        <p:grpSpPr>
          <a:xfrm>
            <a:off x="5095256" y="4094629"/>
            <a:ext cx="3150198" cy="2129959"/>
            <a:chOff x="3089237" y="4132729"/>
            <a:chExt cx="3150198" cy="2129959"/>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1151" y="4194864"/>
              <a:ext cx="3033657" cy="2008217"/>
            </a:xfrm>
            <a:prstGeom prst="rect">
              <a:avLst/>
            </a:prstGeom>
          </p:spPr>
        </p:pic>
        <p:sp>
          <p:nvSpPr>
            <p:cNvPr id="8" name="Rectangle 7"/>
            <p:cNvSpPr/>
            <p:nvPr/>
          </p:nvSpPr>
          <p:spPr>
            <a:xfrm>
              <a:off x="3089237" y="4132729"/>
              <a:ext cx="3150198" cy="2129959"/>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01880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mk-MK" sz="3600" dirty="0"/>
              <a:t>Придобивки од компостирање</a:t>
            </a:r>
            <a:endParaRPr lang="en-GB" sz="3600" dirty="0">
              <a:latin typeface="+mn-lt"/>
            </a:endParaRPr>
          </a:p>
        </p:txBody>
      </p:sp>
      <p:sp>
        <p:nvSpPr>
          <p:cNvPr id="5" name="Rectangle 4"/>
          <p:cNvSpPr/>
          <p:nvPr/>
        </p:nvSpPr>
        <p:spPr>
          <a:xfrm>
            <a:off x="755649" y="1513946"/>
            <a:ext cx="5535055" cy="4708981"/>
          </a:xfrm>
          <a:prstGeom prst="rect">
            <a:avLst/>
          </a:prstGeom>
        </p:spPr>
        <p:txBody>
          <a:bodyPr wrap="square" lIns="0" tIns="0" rIns="0" bIns="0">
            <a:spAutoFit/>
          </a:bodyPr>
          <a:lstStyle/>
          <a:p>
            <a:r>
              <a:rPr lang="ru-RU" dirty="0"/>
              <a:t>Додавањето компост во почвата помага за подобрување на структурата на почвата и додава хранливи материи и влага. Кога се меша со земја, тоа ќе им помогне на растенијата да растат.</a:t>
            </a:r>
          </a:p>
          <a:p>
            <a:endParaRPr lang="ru-RU" dirty="0"/>
          </a:p>
          <a:p>
            <a:r>
              <a:rPr lang="ru-RU" dirty="0" smtClean="0"/>
              <a:t>Истражувањата покажа</a:t>
            </a:r>
            <a:r>
              <a:rPr lang="mk-MK" dirty="0" smtClean="0"/>
              <a:t>ле</a:t>
            </a:r>
            <a:r>
              <a:rPr lang="ru-RU" dirty="0" smtClean="0"/>
              <a:t> </a:t>
            </a:r>
            <a:r>
              <a:rPr lang="ru-RU" dirty="0"/>
              <a:t>дека 25% од сметот фрлен во ѓубре, всушност може да се компостира. Компостирањето помага да се намали количината на ѓубре во депонијата, подобро е да се користи, отколку да се </a:t>
            </a:r>
            <a:r>
              <a:rPr lang="ru-RU" dirty="0" smtClean="0"/>
              <a:t>фрла.</a:t>
            </a:r>
            <a:endParaRPr lang="ru-RU" dirty="0"/>
          </a:p>
          <a:p>
            <a:endParaRPr lang="ru-RU" dirty="0"/>
          </a:p>
          <a:p>
            <a:r>
              <a:rPr lang="ru-RU" dirty="0"/>
              <a:t>Советот за компостирање на САД </a:t>
            </a:r>
            <a:r>
              <a:rPr lang="ru-RU" dirty="0" smtClean="0"/>
              <a:t>спровел истражување </a:t>
            </a:r>
            <a:r>
              <a:rPr lang="ru-RU" dirty="0"/>
              <a:t>и </a:t>
            </a:r>
            <a:r>
              <a:rPr lang="ru-RU" dirty="0" smtClean="0"/>
              <a:t>открил </a:t>
            </a:r>
            <a:r>
              <a:rPr lang="ru-RU" dirty="0"/>
              <a:t>дека ако целиот отпад на храна во Америка се компостира наместо да се стави во депонија, тоа би било </a:t>
            </a:r>
            <a:r>
              <a:rPr lang="ru-RU" dirty="0" smtClean="0"/>
              <a:t>еднакво </a:t>
            </a:r>
            <a:r>
              <a:rPr lang="ru-RU" dirty="0"/>
              <a:t>на отстранување на 7,8 милиони автомобили од патиштата.</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0705" y="1407038"/>
            <a:ext cx="2097645" cy="2184400"/>
          </a:xfrm>
          <a:prstGeom prst="rect">
            <a:avLst/>
          </a:prstGeom>
        </p:spPr>
      </p:pic>
    </p:spTree>
    <p:extLst>
      <p:ext uri="{BB962C8B-B14F-4D97-AF65-F5344CB8AC3E}">
        <p14:creationId xmlns:p14="http://schemas.microsoft.com/office/powerpoint/2010/main" val="1595486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mk-MK" sz="3600" dirty="0"/>
              <a:t>Зошто луѓето не компостираат?</a:t>
            </a:r>
            <a:endParaRPr lang="en-GB" sz="3600" dirty="0">
              <a:latin typeface="+mn-lt"/>
            </a:endParaRPr>
          </a:p>
        </p:txBody>
      </p:sp>
      <p:sp>
        <p:nvSpPr>
          <p:cNvPr id="5" name="Rectangle 4"/>
          <p:cNvSpPr/>
          <p:nvPr/>
        </p:nvSpPr>
        <p:spPr>
          <a:xfrm>
            <a:off x="755650" y="1513946"/>
            <a:ext cx="5264150" cy="2769989"/>
          </a:xfrm>
          <a:prstGeom prst="rect">
            <a:avLst/>
          </a:prstGeom>
        </p:spPr>
        <p:txBody>
          <a:bodyPr wrap="square" lIns="0" tIns="0" rIns="0" bIns="0">
            <a:spAutoFit/>
          </a:bodyPr>
          <a:lstStyle/>
          <a:p>
            <a:r>
              <a:rPr lang="ru-RU" dirty="0"/>
              <a:t>Многу луѓе не </a:t>
            </a:r>
            <a:r>
              <a:rPr lang="ru-RU" dirty="0" smtClean="0"/>
              <a:t>сфаќаат </a:t>
            </a:r>
            <a:r>
              <a:rPr lang="ru-RU" dirty="0"/>
              <a:t>колку компостирањето ќе им користи. Тие сметаат дека е полесно да ги фрлаат отпадоците во корпа, наместо во куп компост.</a:t>
            </a:r>
          </a:p>
          <a:p>
            <a:endParaRPr lang="ru-RU" dirty="0"/>
          </a:p>
          <a:p>
            <a:r>
              <a:rPr lang="ru-RU" dirty="0" smtClean="0"/>
              <a:t>Потребно </a:t>
            </a:r>
            <a:r>
              <a:rPr lang="ru-RU" dirty="0"/>
              <a:t>е време да се научи за тоа што може и што не може да се компостира.</a:t>
            </a:r>
          </a:p>
          <a:p>
            <a:endParaRPr lang="ru-RU" dirty="0"/>
          </a:p>
          <a:p>
            <a:r>
              <a:rPr lang="ru-RU" dirty="0" smtClean="0"/>
              <a:t>Сметаат дека компостирањето </a:t>
            </a:r>
            <a:r>
              <a:rPr lang="ru-RU" dirty="0"/>
              <a:t>е </a:t>
            </a:r>
            <a:r>
              <a:rPr lang="ru-RU" dirty="0" smtClean="0"/>
              <a:t>несоодветно, непријатно </a:t>
            </a:r>
            <a:r>
              <a:rPr lang="ru-RU" dirty="0"/>
              <a:t>и нема да промени ништо за нив.</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4728" y="1473201"/>
            <a:ext cx="2193622" cy="2794000"/>
          </a:xfrm>
          <a:prstGeom prst="rect">
            <a:avLst/>
          </a:prstGeom>
        </p:spPr>
      </p:pic>
    </p:spTree>
    <p:extLst>
      <p:ext uri="{BB962C8B-B14F-4D97-AF65-F5344CB8AC3E}">
        <p14:creationId xmlns:p14="http://schemas.microsoft.com/office/powerpoint/2010/main" val="2090522405"/>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816</TotalTime>
  <Words>631</Words>
  <Application>Microsoft Office PowerPoint</Application>
  <PresentationFormat>On-screen Show (4:3)</PresentationFormat>
  <Paragraphs>60</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Twinkl</vt:lpstr>
      <vt:lpstr>MS Mincho</vt:lpstr>
      <vt:lpstr>Calibri</vt:lpstr>
      <vt:lpstr>Arial</vt:lpstr>
      <vt:lpstr>Office Theme</vt:lpstr>
      <vt:lpstr>PowerPoint Presentation</vt:lpstr>
      <vt:lpstr>PowerPoint Presentation</vt:lpstr>
      <vt:lpstr>Што е компостирање?</vt:lpstr>
      <vt:lpstr>Што е органски отпад?</vt:lpstr>
      <vt:lpstr>Зошто?</vt:lpstr>
      <vt:lpstr>Како правилно да компостирате</vt:lpstr>
      <vt:lpstr>Како правилно да компостирате</vt:lpstr>
      <vt:lpstr>Придобивки од компостирање</vt:lpstr>
      <vt:lpstr>Зошто луѓето не компостираат?</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Emily Holden</dc:creator>
  <cp:lastModifiedBy>BILE</cp:lastModifiedBy>
  <cp:revision>22</cp:revision>
  <dcterms:created xsi:type="dcterms:W3CDTF">2019-04-08T11:17:17Z</dcterms:created>
  <dcterms:modified xsi:type="dcterms:W3CDTF">2020-05-19T20:05:35Z</dcterms:modified>
</cp:coreProperties>
</file>