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66" r:id="rId8"/>
    <p:sldId id="267" r:id="rId9"/>
    <p:sldId id="268" r:id="rId10"/>
    <p:sldId id="269" r:id="rId11"/>
    <p:sldId id="271" r:id="rId12"/>
    <p:sldId id="262" r:id="rId13"/>
    <p:sldId id="26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712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t>5/10/2020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t>5/10/2020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smtClean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МАЈ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mk-MK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024306" y="2696899"/>
            <a:ext cx="5093088" cy="1827069"/>
          </a:xfrm>
        </p:spPr>
        <p:txBody>
          <a:bodyPr>
            <a:normAutofit/>
          </a:bodyPr>
          <a:lstStyle/>
          <a:p>
            <a:pPr algn="ctr"/>
            <a:r>
              <a:rPr lang="mk-MK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СООБРАЌАЈНИ ЗНАЦИ</a:t>
            </a:r>
            <a:endParaRPr lang="ru-RU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Второ одделение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AA4C6-BA7F-40BC-AD51-EFDDDBEA5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400" dirty="0" smtClean="0"/>
              <a:t>СЕКОЈ ДЕН –НЕКА БИДЕ БЕЗБЕДЕН </a:t>
            </a:r>
            <a:endParaRPr lang="ru-RU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5FC3B-DD33-4B9A-A5EB-A2301786CE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  <a:r>
              <a:rPr lang="en-US" dirty="0" smtClean="0"/>
              <a:t>    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ru-RU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r="979"/>
          <a:stretch>
            <a:fillRect/>
          </a:stretch>
        </p:blipFill>
        <p:spPr/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18893">
            <a:off x="9473229" y="249593"/>
            <a:ext cx="2143125" cy="188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331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A9F9A-7914-429C-8B48-A81473A57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92799" y="1038736"/>
            <a:ext cx="4777728" cy="700842"/>
          </a:xfrm>
        </p:spPr>
        <p:txBody>
          <a:bodyPr>
            <a:normAutofit/>
          </a:bodyPr>
          <a:lstStyle/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Сообраќајни знаци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16C4DF-BD76-4DFD-9788-A65985F05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dirty="0" smtClean="0"/>
              <a:t>Општество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59139A-0794-42B5-84C4-5E9E21B10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4319">
            <a:off x="4460250" y="1911771"/>
            <a:ext cx="7033975" cy="448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947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Сообраќај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Сообраќај е превоз на луѓе</a:t>
            </a:r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, роба</a:t>
            </a:r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, како и пренос на пораки</a:t>
            </a:r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, вести </a:t>
            </a:r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и информации</a:t>
            </a:r>
            <a:r>
              <a:rPr lang="mk-MK" dirty="0" smtClean="0"/>
              <a:t>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За да се одвива безбедно сообраќајот, сите учесници во сообраќајот мора да ги познаваат и да ги почитуваат правилата на однесување во сообраќајот.</a:t>
            </a:r>
          </a:p>
          <a:p>
            <a:r>
              <a:rPr lang="mk-MK" dirty="0" smtClean="0"/>
              <a:t>Во тоа ни помагаат СООБРАЌАЈНИТЕ </a:t>
            </a:r>
            <a:r>
              <a:rPr lang="mk-MK" dirty="0" smtClean="0"/>
              <a:t>ЗНАЦИ - Чувари </a:t>
            </a:r>
            <a:r>
              <a:rPr lang="mk-MK" dirty="0" smtClean="0"/>
              <a:t>на нашите животи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6FC602-D83F-41B2-AE0B-E9BF4B9D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dirty="0" smtClean="0"/>
              <a:t>Општество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0" r="16000"/>
          <a:stretch>
            <a:fillRect/>
          </a:stretch>
        </p:blipFill>
        <p:spPr>
          <a:xfrm rot="720000">
            <a:off x="6436419" y="215014"/>
            <a:ext cx="4594890" cy="5472101"/>
          </a:xfrm>
        </p:spPr>
      </p:pic>
    </p:spTree>
    <p:extLst>
      <p:ext uri="{BB962C8B-B14F-4D97-AF65-F5344CB8AC3E}">
        <p14:creationId xmlns:p14="http://schemas.microsoft.com/office/powerpoint/2010/main" val="367141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-11481" y="858437"/>
            <a:ext cx="4899575" cy="1099709"/>
          </a:xfrm>
        </p:spPr>
        <p:txBody>
          <a:bodyPr>
            <a:normAutofit/>
          </a:bodyPr>
          <a:lstStyle/>
          <a:p>
            <a:r>
              <a:rPr lang="mk-MK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Сите знаци се поставуваат на десната страна на патот покрај коловозот.Се поставуваат така за да не им сметаат на пешаците и возилата на патот.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Сообраќајните знаци се делат на три групи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mk-MK" b="1" dirty="0" smtClean="0">
                <a:solidFill>
                  <a:srgbClr val="FF0000"/>
                </a:solidFill>
              </a:rPr>
              <a:t>ЗНАЦИ ЗА ИЗВЕСТУВАЊЕ</a:t>
            </a:r>
          </a:p>
          <a:p>
            <a:pPr marL="0" indent="0">
              <a:buNone/>
            </a:pPr>
            <a:endParaRPr lang="mk-MK" b="1" dirty="0" smtClean="0">
              <a:solidFill>
                <a:srgbClr val="FF0000"/>
              </a:solidFill>
            </a:endParaRPr>
          </a:p>
          <a:p>
            <a:r>
              <a:rPr lang="mk-MK" b="1" dirty="0" smtClean="0">
                <a:solidFill>
                  <a:srgbClr val="FF0000"/>
                </a:solidFill>
              </a:rPr>
              <a:t>ЗНАЦИ ЗА ОПАСНОСТ</a:t>
            </a:r>
          </a:p>
          <a:p>
            <a:endParaRPr lang="mk-MK" b="1" dirty="0" smtClean="0">
              <a:solidFill>
                <a:srgbClr val="FF0000"/>
              </a:solidFill>
            </a:endParaRPr>
          </a:p>
          <a:p>
            <a:r>
              <a:rPr lang="mk-MK" b="1" dirty="0" smtClean="0">
                <a:solidFill>
                  <a:srgbClr val="FF0000"/>
                </a:solidFill>
              </a:rPr>
              <a:t>ЗНАЦИ ЗА ЗАБРАНА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6FC602-D83F-41B2-AE0B-E9BF4B9D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dirty="0" smtClean="0"/>
              <a:t>Општество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mk-MK" dirty="0"/>
              <a:t>4</a:t>
            </a:r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67" r="20967"/>
          <a:stretch>
            <a:fillRect/>
          </a:stretch>
        </p:blipFill>
        <p:spPr>
          <a:xfrm rot="720000">
            <a:off x="6324426" y="104230"/>
            <a:ext cx="4786910" cy="5472101"/>
          </a:xfrm>
        </p:spPr>
      </p:pic>
    </p:spTree>
    <p:extLst>
      <p:ext uri="{BB962C8B-B14F-4D97-AF65-F5344CB8AC3E}">
        <p14:creationId xmlns:p14="http://schemas.microsoft.com/office/powerpoint/2010/main" val="217951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176233" y="1009988"/>
            <a:ext cx="4605338" cy="734415"/>
          </a:xfrm>
        </p:spPr>
        <p:txBody>
          <a:bodyPr>
            <a:normAutofit/>
          </a:bodyPr>
          <a:lstStyle/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Сообраќајни знаци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mk-MK" dirty="0" smtClean="0"/>
              <a:t>ЗНАЦИ ЗА ИЗВЕСТУВАЊЕ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Сообраќајните знаци за известување на учесниците во сообраќајот им даваат информации кои се важни и корисни кога патуваме.</a:t>
            </a:r>
          </a:p>
          <a:p>
            <a:r>
              <a:rPr lang="mk-MK" dirty="0" smtClean="0"/>
              <a:t>Овие знаци се во форма на круг.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6FC602-D83F-41B2-AE0B-E9BF4B9D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dirty="0" smtClean="0"/>
              <a:t>Општество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mk-MK" dirty="0"/>
              <a:t>5</a:t>
            </a:r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3" r="7543"/>
          <a:stretch>
            <a:fillRect/>
          </a:stretch>
        </p:blipFill>
        <p:spPr>
          <a:xfrm rot="720000">
            <a:off x="6068487" y="3213214"/>
            <a:ext cx="2514295" cy="2210999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7513">
            <a:off x="7519182" y="514570"/>
            <a:ext cx="2133600" cy="21431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9417">
            <a:off x="8837067" y="2582520"/>
            <a:ext cx="2133600" cy="2143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031" y="4740962"/>
            <a:ext cx="2143125" cy="205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82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182099" y="1009680"/>
            <a:ext cx="4599456" cy="734415"/>
          </a:xfrm>
        </p:spPr>
        <p:txBody>
          <a:bodyPr>
            <a:normAutofit/>
          </a:bodyPr>
          <a:lstStyle/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Сообраќајни знаци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ЗНАЦИ ЗА ОПАСНОСТ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>ОВИЕ ЗНАЦИ </a:t>
            </a:r>
            <a:r>
              <a:rPr lang="mk-MK" dirty="0">
                <a:solidFill>
                  <a:srgbClr val="FF0000"/>
                </a:solidFill>
              </a:rPr>
              <a:t>НЕ ОПОМЕНУВААТ ОД ОПАСНОСТ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mk-MK" dirty="0"/>
              <a:t>ни престои</a:t>
            </a:r>
            <a:r>
              <a:rPr lang="en-US" dirty="0"/>
              <a:t>.</a:t>
            </a:r>
            <a:r>
              <a:rPr lang="mk-MK" dirty="0"/>
              <a:t> Се поставуваат</a:t>
            </a:r>
            <a:r>
              <a:rPr lang="en-US" dirty="0"/>
              <a:t> </a:t>
            </a:r>
            <a:r>
              <a:rPr lang="en-US" dirty="0" err="1"/>
              <a:t>пре</a:t>
            </a:r>
            <a:r>
              <a:rPr lang="mk-MK" dirty="0"/>
              <a:t>д</a:t>
            </a:r>
            <a:r>
              <a:rPr lang="en-US" dirty="0"/>
              <a:t> </a:t>
            </a:r>
            <a:r>
              <a:rPr lang="en-US" dirty="0" err="1"/>
              <a:t>опасно</a:t>
            </a:r>
            <a:r>
              <a:rPr lang="mk-MK" dirty="0"/>
              <a:t>то</a:t>
            </a:r>
            <a:r>
              <a:rPr lang="en-US" dirty="0"/>
              <a:t> </a:t>
            </a:r>
            <a:r>
              <a:rPr lang="en-US" dirty="0" err="1"/>
              <a:t>мест</a:t>
            </a:r>
            <a:r>
              <a:rPr lang="mk-MK" dirty="0"/>
              <a:t>о</a:t>
            </a:r>
            <a:r>
              <a:rPr lang="en-US" dirty="0"/>
              <a:t>,</a:t>
            </a:r>
            <a:r>
              <a:rPr lang="mk-MK" dirty="0"/>
              <a:t>за</a:t>
            </a:r>
            <a:r>
              <a:rPr lang="en-US" dirty="0"/>
              <a:t>  </a:t>
            </a:r>
            <a:r>
              <a:rPr lang="en-US" dirty="0" err="1"/>
              <a:t>учесници</a:t>
            </a:r>
            <a:r>
              <a:rPr lang="mk-MK" dirty="0"/>
              <a:t>те во</a:t>
            </a:r>
            <a:r>
              <a:rPr lang="en-US" dirty="0"/>
              <a:t> с</a:t>
            </a:r>
            <a:r>
              <a:rPr lang="mk-MK" dirty="0"/>
              <a:t>о</a:t>
            </a:r>
            <a:r>
              <a:rPr lang="en-US" dirty="0" err="1"/>
              <a:t>обра</a:t>
            </a:r>
            <a:r>
              <a:rPr lang="mk-MK" dirty="0"/>
              <a:t>ќ</a:t>
            </a:r>
            <a:r>
              <a:rPr lang="en-US" dirty="0" err="1"/>
              <a:t>ај</a:t>
            </a:r>
            <a:r>
              <a:rPr lang="mk-MK" dirty="0"/>
              <a:t>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време</a:t>
            </a:r>
            <a:r>
              <a:rPr lang="mk-MK" dirty="0"/>
              <a:t> да се припремат</a:t>
            </a:r>
            <a:r>
              <a:rPr lang="en-US" dirty="0"/>
              <a:t> .</a:t>
            </a:r>
          </a:p>
          <a:p>
            <a:r>
              <a:rPr lang="mk-MK" dirty="0" smtClean="0"/>
              <a:t>Овие знаци имаат форма во облик на триаголник,основата им е жолта или бела.Рабовите им се во црвена боја,а симболите се со црна боја.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6FC602-D83F-41B2-AE0B-E9BF4B9D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dirty="0" smtClean="0"/>
              <a:t>Општество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mk-MK" dirty="0" smtClean="0"/>
              <a:t>6</a:t>
            </a:r>
            <a:endParaRPr lang="en-US" dirty="0"/>
          </a:p>
        </p:txBody>
      </p:sp>
      <p:pic>
        <p:nvPicPr>
          <p:cNvPr id="12" name="Picture Placeholder 11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0" r="13180"/>
          <a:stretch>
            <a:fillRect/>
          </a:stretch>
        </p:blipFill>
        <p:spPr>
          <a:xfrm rot="720000">
            <a:off x="6080169" y="3065980"/>
            <a:ext cx="2594871" cy="2331856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7163">
            <a:off x="7064812" y="446363"/>
            <a:ext cx="2286000" cy="239663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1252">
            <a:off x="9070801" y="2318203"/>
            <a:ext cx="1873074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487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182099" y="1009680"/>
            <a:ext cx="4599456" cy="734415"/>
          </a:xfrm>
        </p:spPr>
        <p:txBody>
          <a:bodyPr>
            <a:normAutofit/>
          </a:bodyPr>
          <a:lstStyle/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Сообраќајни знаци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>Сообраќајните знаци за забрана МОРА строго да се почитуваат.</a:t>
            </a:r>
            <a:endParaRPr lang="en-US" dirty="0"/>
          </a:p>
          <a:p>
            <a:r>
              <a:rPr lang="mk-MK" dirty="0" smtClean="0"/>
              <a:t>Овие знаци имаат форма во облик правоаголник.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6FC602-D83F-41B2-AE0B-E9BF4B9D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dirty="0" smtClean="0"/>
              <a:t>Општество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mk-MK" dirty="0"/>
              <a:t>7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mk-MK" dirty="0" smtClean="0"/>
              <a:t>ЗНАЦИ ЗА ЗАБРАНА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4669">
            <a:off x="6324087" y="2866401"/>
            <a:ext cx="2126284" cy="23727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47743">
            <a:off x="6880626" y="289176"/>
            <a:ext cx="2143125" cy="21754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7574">
            <a:off x="8600009" y="2665334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051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182099" y="1009680"/>
            <a:ext cx="4599456" cy="734415"/>
          </a:xfrm>
        </p:spPr>
        <p:txBody>
          <a:bodyPr>
            <a:normAutofit/>
          </a:bodyPr>
          <a:lstStyle/>
          <a:p>
            <a:r>
              <a:rPr lang="mk-MK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Сообраќајни знаци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/>
            <a:endParaRPr lang="mk-MK" dirty="0" smtClean="0">
              <a:solidFill>
                <a:srgbClr val="FF0000"/>
              </a:solidFill>
            </a:endParaRPr>
          </a:p>
          <a:p>
            <a:pPr algn="ctr"/>
            <a:endParaRPr lang="mk-MK" dirty="0">
              <a:solidFill>
                <a:srgbClr val="FF0000"/>
              </a:solidFill>
            </a:endParaRPr>
          </a:p>
          <a:p>
            <a:pPr algn="ctr"/>
            <a:endParaRPr lang="mk-MK" dirty="0" smtClean="0">
              <a:solidFill>
                <a:srgbClr val="FF0000"/>
              </a:solidFill>
            </a:endParaRPr>
          </a:p>
          <a:p>
            <a:pPr algn="ctr"/>
            <a:r>
              <a:rPr lang="mk-MK" dirty="0" smtClean="0">
                <a:solidFill>
                  <a:srgbClr val="FF0000"/>
                </a:solidFill>
              </a:rPr>
              <a:t>СЕМАФОРОТ Е  СВЕТЛОСЕН СООБРАЌАЕН ЗНАК.</a:t>
            </a:r>
            <a:endParaRPr lang="mk-MK" dirty="0" smtClean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6FC602-D83F-41B2-AE0B-E9BF4B9D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dirty="0" smtClean="0"/>
              <a:t>Општество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mk-MK" dirty="0"/>
              <a:t>8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mk-MK" dirty="0" smtClean="0"/>
              <a:t>СЕМАФОР</a:t>
            </a:r>
            <a:endParaRPr lang="en-US" dirty="0"/>
          </a:p>
        </p:txBody>
      </p:sp>
      <p:pic>
        <p:nvPicPr>
          <p:cNvPr id="12" name="Picture 6" descr="http://www.bajkom.com/img/semafo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48032">
            <a:off x="6462167" y="231430"/>
            <a:ext cx="2592288" cy="5132962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 rot="742921">
            <a:off x="9723023" y="1682819"/>
            <a:ext cx="957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b="1" dirty="0" smtClean="0"/>
              <a:t>СТОП !!!</a:t>
            </a:r>
            <a:endParaRPr lang="mk-MK" b="1" dirty="0"/>
          </a:p>
        </p:txBody>
      </p:sp>
      <p:sp>
        <p:nvSpPr>
          <p:cNvPr id="8" name="Rectangle 7"/>
          <p:cNvSpPr/>
          <p:nvPr/>
        </p:nvSpPr>
        <p:spPr>
          <a:xfrm rot="784771">
            <a:off x="9166455" y="2863805"/>
            <a:ext cx="1615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b="1" dirty="0">
                <a:solidFill>
                  <a:srgbClr val="FFFF00"/>
                </a:solidFill>
              </a:rPr>
              <a:t>Подготви се </a:t>
            </a:r>
            <a:r>
              <a:rPr lang="mk-MK" b="1" dirty="0" smtClean="0">
                <a:solidFill>
                  <a:srgbClr val="FFFF00"/>
                </a:solidFill>
              </a:rPr>
              <a:t>!</a:t>
            </a:r>
            <a:r>
              <a:rPr lang="en-US" b="1" dirty="0" smtClean="0">
                <a:solidFill>
                  <a:srgbClr val="FFFF00"/>
                </a:solidFill>
              </a:rPr>
              <a:t>!</a:t>
            </a:r>
            <a:r>
              <a:rPr lang="mk-MK" b="1" dirty="0" smtClean="0">
                <a:solidFill>
                  <a:srgbClr val="FFFF00"/>
                </a:solidFill>
              </a:rPr>
              <a:t>!</a:t>
            </a:r>
            <a:endParaRPr lang="mk-MK" b="1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740154">
            <a:off x="9001304" y="4500970"/>
            <a:ext cx="12698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k-MK" b="1" dirty="0">
                <a:solidFill>
                  <a:schemeClr val="accent3"/>
                </a:solidFill>
              </a:rPr>
              <a:t>Помини ја </a:t>
            </a:r>
            <a:endParaRPr lang="en-US" b="1" dirty="0" smtClean="0">
              <a:solidFill>
                <a:schemeClr val="accent3"/>
              </a:solidFill>
            </a:endParaRPr>
          </a:p>
          <a:p>
            <a:pPr algn="ctr"/>
            <a:r>
              <a:rPr lang="mk-MK" b="1" dirty="0" smtClean="0">
                <a:solidFill>
                  <a:schemeClr val="accent3"/>
                </a:solidFill>
              </a:rPr>
              <a:t>улицата !</a:t>
            </a:r>
            <a:r>
              <a:rPr lang="en-US" b="1" dirty="0" smtClean="0">
                <a:solidFill>
                  <a:schemeClr val="accent3"/>
                </a:solidFill>
              </a:rPr>
              <a:t>ii</a:t>
            </a:r>
            <a:endParaRPr lang="mk-MK" b="1" dirty="0">
              <a:solidFill>
                <a:schemeClr val="accent3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393" y="4824135"/>
            <a:ext cx="1852979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585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FCA1C1A-BC0A-4E81-82F8-5ACE20F86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-245046" y="958948"/>
            <a:ext cx="3500512" cy="1091949"/>
          </a:xfrm>
        </p:spPr>
        <p:txBody>
          <a:bodyPr>
            <a:normAutofit/>
          </a:bodyPr>
          <a:lstStyle/>
          <a:p>
            <a:pPr algn="ctr"/>
            <a:r>
              <a:rPr lang="mk-M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Сообраќајни знаци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07F06-C190-4897-A2E9-0AA8E6684053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mk-MK" dirty="0" smtClean="0"/>
              <a:t>ЗА ВАША БЕЗБЕДНОСТ ВО СООБРАЌАЈОТ-ПОЧИТУВАЈТЕ ГИ ПРАВИЛАТА ВО СООБРАЌАЈОТ !!!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9B2A57-9893-4BCD-AA1A-122310BC6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dirty="0" smtClean="0"/>
              <a:t>Општество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725C8C-B6FF-4BEE-B7F0-3DFD7C27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mk-MK" dirty="0" smtClean="0"/>
              <a:t>9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58" b="11058"/>
          <a:stretch>
            <a:fillRect/>
          </a:stretch>
        </p:blipFill>
        <p:spPr>
          <a:xfrm>
            <a:off x="3550548" y="1"/>
            <a:ext cx="8495014" cy="5685664"/>
          </a:xfrm>
        </p:spPr>
      </p:pic>
    </p:spTree>
    <p:extLst>
      <p:ext uri="{BB962C8B-B14F-4D97-AF65-F5344CB8AC3E}">
        <p14:creationId xmlns:p14="http://schemas.microsoft.com/office/powerpoint/2010/main" val="2532577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931380_Elementary school presentation_AAS_v4" id="{A1DE4719-C921-4876-B2FB-6B9A65FA4A71}" vid="{085AC972-F1A4-4B51-A582-8C15E7A469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F6C8FF-3D90-457B-9108-406F928CD7CB}">
  <ds:schemaRefs>
    <ds:schemaRef ds:uri="http://schemas.microsoft.com/office/2006/metadata/properties"/>
    <ds:schemaRef ds:uri="71af3243-3dd4-4a8d-8c0d-dd76da1f02a5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16c05727-aa75-4e4a-9b5f-8a80a1165891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54E2D03-4971-40C6-9798-67DD10EB96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EE5440-5A1F-438E-9118-BE5E33F972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Elementary school presentation</Template>
  <TotalTime>0</TotalTime>
  <Words>282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Comic Sans MS</vt:lpstr>
      <vt:lpstr>Franklin Gothic Book</vt:lpstr>
      <vt:lpstr>Wingdings</vt:lpstr>
      <vt:lpstr>Office Theme</vt:lpstr>
      <vt:lpstr>СООБРАЌАЈНИ ЗНАЦИ</vt:lpstr>
      <vt:lpstr>Сообраќајни знаци</vt:lpstr>
      <vt:lpstr>Сообраќај</vt:lpstr>
      <vt:lpstr>Сите знаци се поставуваат на десната страна на патот покрај коловозот.Се поставуваат така за да не им сметаат на пешаците и возилата на патот.</vt:lpstr>
      <vt:lpstr>Сообраќајни знаци</vt:lpstr>
      <vt:lpstr>Сообраќајни знаци</vt:lpstr>
      <vt:lpstr>Сообраќајни знаци</vt:lpstr>
      <vt:lpstr>Сообраќајни знаци</vt:lpstr>
      <vt:lpstr>Сообраќајни знаци </vt:lpstr>
      <vt:lpstr>СЕКОЈ ДЕН –НЕКА БИДЕ БЕЗБЕДЕН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2020-03-16T18:31:14Z</dcterms:created>
  <dcterms:modified xsi:type="dcterms:W3CDTF">2020-05-10T07:59:26Z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