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0288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2042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8950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5565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327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758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8939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8732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9537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4069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9570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F9E6-1085-4C30-8681-0AF76EC5AD78}" type="datetimeFigureOut">
              <a:rPr lang="mk-MK" smtClean="0"/>
              <a:t>30.5.2020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8AC9-A1C0-472C-ABF8-458C6ED50DD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439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A3%D1%81%D0%BD%D0%B0_%D0%BF%D1%80%D0%B0%D0%B7%D0%BD%D0%B8%D0%BD%D0%B0" TargetMode="External"/><Relationship Id="rId2" Type="http://schemas.openxmlformats.org/officeDocument/2006/relationships/hyperlink" Target="https://mk.wikipedia.org/w/index.php?title=%D0%92%D0%B8%D0%BB%D0%B8%D1%86%D0%B0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mk.wikipedia.org/w/index.php?title=%D0%9F%D0%BE%D0%B4%D0%B0%D1%82%D0%BE%D1%82%D0%B5%D0%BA%D0%B0:Zab.jpg&amp;filetimestamp=20060424001407&amp;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66"/>
                </a:solidFill>
              </a:rPr>
              <a:t>ЗАБИТЕ КАЈ ЧОВЕКОТ</a:t>
            </a:r>
            <a:endParaRPr lang="mk-MK" b="1" dirty="0">
              <a:solidFill>
                <a:srgbClr val="FF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3314021"/>
            <a:ext cx="66675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1703"/>
            <a:ext cx="9144000" cy="2948260"/>
          </a:xfrm>
        </p:spPr>
        <p:txBody>
          <a:bodyPr>
            <a:normAutofit fontScale="90000"/>
          </a:bodyPr>
          <a:lstStyle/>
          <a:p>
            <a:r>
              <a:rPr lang="mk-MK" sz="4000" b="1" dirty="0"/>
              <a:t>З</a:t>
            </a:r>
            <a:r>
              <a:rPr lang="en-US" sz="4000" b="1" dirty="0" err="1"/>
              <a:t>абите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се</a:t>
            </a:r>
            <a:r>
              <a:rPr lang="en-US" sz="4000" dirty="0"/>
              <a:t> </a:t>
            </a:r>
            <a:r>
              <a:rPr lang="en-US" sz="4000" dirty="0" err="1"/>
              <a:t>цврсти</a:t>
            </a:r>
            <a:r>
              <a:rPr lang="en-US" sz="4000" dirty="0"/>
              <a:t> </a:t>
            </a:r>
            <a:r>
              <a:rPr lang="en-US" sz="4000" dirty="0" err="1"/>
              <a:t>структури</a:t>
            </a:r>
            <a:r>
              <a:rPr lang="en-US" sz="4000" dirty="0"/>
              <a:t>, </a:t>
            </a:r>
            <a:r>
              <a:rPr lang="en-US" sz="4000" dirty="0" err="1"/>
              <a:t>сместени</a:t>
            </a:r>
            <a:r>
              <a:rPr lang="en-US" sz="4000" dirty="0"/>
              <a:t> </a:t>
            </a:r>
            <a:r>
              <a:rPr lang="en-US" sz="4000" dirty="0" err="1"/>
              <a:t>во</a:t>
            </a:r>
            <a:r>
              <a:rPr lang="en-US" sz="4000" dirty="0"/>
              <a:t> </a:t>
            </a:r>
            <a:r>
              <a:rPr lang="en-US" sz="4000" dirty="0" err="1" smtClean="0"/>
              <a:t>горната</a:t>
            </a:r>
            <a:r>
              <a:rPr lang="en-US" sz="4000" dirty="0" smtClean="0"/>
              <a:t> </a:t>
            </a:r>
            <a:r>
              <a:rPr lang="en-US" sz="4000" dirty="0"/>
              <a:t>и </a:t>
            </a:r>
            <a:r>
              <a:rPr lang="en-US" sz="4000" dirty="0" err="1"/>
              <a:t>долната</a:t>
            </a:r>
            <a:r>
              <a:rPr lang="en-US" sz="4000" dirty="0"/>
              <a:t> </a:t>
            </a:r>
            <a:r>
              <a:rPr lang="en-US" sz="4000" u="sng" dirty="0" err="1">
                <a:hlinkClick r:id="rId2" tooltip="Вилица (страницата не постои)"/>
              </a:rPr>
              <a:t>вилица</a:t>
            </a:r>
            <a:r>
              <a:rPr lang="en-US" sz="4000" dirty="0"/>
              <a:t> </a:t>
            </a:r>
            <a:r>
              <a:rPr lang="en-US" sz="4000" dirty="0" err="1"/>
              <a:t>од</a:t>
            </a:r>
            <a:r>
              <a:rPr lang="en-US" sz="4000" dirty="0"/>
              <a:t> </a:t>
            </a:r>
            <a:r>
              <a:rPr lang="en-US" sz="4000" dirty="0" err="1">
                <a:hlinkClick r:id="rId3" tooltip="Усна празнина"/>
              </a:rPr>
              <a:t>устата</a:t>
            </a:r>
            <a:r>
              <a:rPr lang="en-US" sz="4000" dirty="0" smtClean="0"/>
              <a:t>.</a:t>
            </a:r>
            <a:r>
              <a:rPr lang="mk-MK" sz="4000" dirty="0" smtClean="0"/>
              <a:t/>
            </a:r>
            <a:br>
              <a:rPr lang="mk-MK" sz="4000" dirty="0" smtClean="0"/>
            </a:br>
            <a:r>
              <a:rPr lang="en-US" sz="4000" dirty="0" smtClean="0"/>
              <a:t> 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sz="3600" dirty="0" smtClean="0"/>
              <a:t>Со забите ја сечеме, кинеме, дробиме и џвакаме  храната, за да можеме потоа да ја голтнеме.</a:t>
            </a:r>
            <a:endParaRPr lang="mk-MK" sz="3600" b="1" dirty="0">
              <a:solidFill>
                <a:srgbClr val="FF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76" y="3670663"/>
            <a:ext cx="3922700" cy="2739270"/>
          </a:xfrm>
          <a:prstGeom prst="rect">
            <a:avLst/>
          </a:prstGeom>
        </p:spPr>
      </p:pic>
      <p:pic>
        <p:nvPicPr>
          <p:cNvPr id="5" name="Picture 4" descr="https://upload.wikimedia.org/wikipedia/mk/thumb/3/33/Zab.jpg/300px-Zab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273" y="3931920"/>
            <a:ext cx="1838053" cy="234260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7511143" y="3509963"/>
            <a:ext cx="3500846" cy="27645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Забите се состојат од три дела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•</a:t>
            </a:r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Коронка</a:t>
            </a:r>
            <a:r>
              <a:rPr lang="ru-RU" dirty="0" smtClean="0"/>
              <a:t> </a:t>
            </a:r>
            <a:r>
              <a:rPr lang="ru-RU" dirty="0"/>
              <a:t>(круна) - надворешниот, видлив дел од забот</a:t>
            </a:r>
          </a:p>
          <a:p>
            <a:pPr algn="ctr"/>
            <a:r>
              <a:rPr lang="ru-RU" dirty="0" smtClean="0"/>
              <a:t>•</a:t>
            </a:r>
            <a:r>
              <a:rPr lang="ru-RU" b="1" dirty="0" smtClean="0">
                <a:solidFill>
                  <a:srgbClr val="FF0000"/>
                </a:solidFill>
              </a:rPr>
              <a:t>Корен</a:t>
            </a:r>
            <a:r>
              <a:rPr lang="ru-RU" dirty="0" smtClean="0"/>
              <a:t> </a:t>
            </a:r>
            <a:r>
              <a:rPr lang="ru-RU" dirty="0"/>
              <a:t>- делот од забот кој е всаден во виличните коски</a:t>
            </a:r>
          </a:p>
          <a:p>
            <a:pPr algn="ctr"/>
            <a:r>
              <a:rPr lang="ru-RU" dirty="0" smtClean="0"/>
              <a:t>•</a:t>
            </a:r>
            <a:r>
              <a:rPr lang="ru-RU" b="1" dirty="0" smtClean="0">
                <a:solidFill>
                  <a:srgbClr val="FF0000"/>
                </a:solidFill>
              </a:rPr>
              <a:t>Врат </a:t>
            </a:r>
            <a:r>
              <a:rPr lang="ru-RU" b="1" dirty="0">
                <a:solidFill>
                  <a:srgbClr val="FF0000"/>
                </a:solidFill>
              </a:rPr>
              <a:t>на забот </a:t>
            </a:r>
            <a:r>
              <a:rPr lang="ru-RU" dirty="0"/>
              <a:t>- тесен дел кој ги поврзува коронката и коренот на забот</a:t>
            </a:r>
          </a:p>
        </p:txBody>
      </p:sp>
    </p:spTree>
    <p:extLst>
      <p:ext uri="{BB962C8B-B14F-4D97-AF65-F5344CB8AC3E}">
        <p14:creationId xmlns:p14="http://schemas.microsoft.com/office/powerpoint/2010/main" val="22484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790" y="365761"/>
            <a:ext cx="9257210" cy="4310742"/>
          </a:xfrm>
        </p:spPr>
        <p:txBody>
          <a:bodyPr>
            <a:normAutofit fontScale="90000"/>
          </a:bodyPr>
          <a:lstStyle/>
          <a:p>
            <a:r>
              <a:rPr lang="mk-MK" sz="3600" dirty="0" smtClean="0"/>
              <a:t/>
            </a:r>
            <a:br>
              <a:rPr lang="mk-MK" sz="3600" dirty="0" smtClean="0"/>
            </a:br>
            <a:r>
              <a:rPr lang="mk-MK" sz="3600" dirty="0"/>
              <a:t/>
            </a:r>
            <a:br>
              <a:rPr lang="mk-MK" sz="3600" dirty="0"/>
            </a:br>
            <a:r>
              <a:rPr lang="mk-MK" sz="3600" dirty="0" smtClean="0"/>
              <a:t/>
            </a:r>
            <a:br>
              <a:rPr lang="mk-MK" sz="3600" dirty="0" smtClean="0"/>
            </a:br>
            <a:r>
              <a:rPr lang="mk-MK" sz="3600" dirty="0" smtClean="0"/>
              <a:t>Кај човекот има две генерации на заби:</a:t>
            </a:r>
            <a:br>
              <a:rPr lang="mk-MK" sz="3600" dirty="0" smtClean="0"/>
            </a:br>
            <a:r>
              <a:rPr lang="mk-MK" sz="3600" dirty="0" smtClean="0"/>
              <a:t>млечни и трајни(постојани) заби.</a:t>
            </a:r>
            <a:br>
              <a:rPr lang="mk-MK" sz="3600" dirty="0" smtClean="0"/>
            </a:br>
            <a:r>
              <a:rPr lang="en-US" sz="3600" dirty="0" err="1" smtClean="0"/>
              <a:t>Млечните</a:t>
            </a:r>
            <a:r>
              <a:rPr lang="en-US" sz="3600" dirty="0" smtClean="0"/>
              <a:t> </a:t>
            </a:r>
            <a:r>
              <a:rPr lang="en-US" sz="3600" dirty="0" err="1"/>
              <a:t>се</a:t>
            </a:r>
            <a:r>
              <a:rPr lang="en-US" sz="3600" dirty="0"/>
              <a:t> 20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број</a:t>
            </a:r>
            <a:r>
              <a:rPr lang="en-US" sz="3600" dirty="0"/>
              <a:t> и </a:t>
            </a:r>
            <a:r>
              <a:rPr lang="en-US" sz="3600" dirty="0" err="1"/>
              <a:t>се</a:t>
            </a:r>
            <a:r>
              <a:rPr lang="en-US" sz="3600" dirty="0"/>
              <a:t> </a:t>
            </a:r>
            <a:r>
              <a:rPr lang="en-US" sz="3600" dirty="0" err="1"/>
              <a:t>појавуваат</a:t>
            </a:r>
            <a:r>
              <a:rPr lang="en-US" sz="3600" dirty="0"/>
              <a:t> </a:t>
            </a:r>
            <a:r>
              <a:rPr lang="en-US" sz="3600" dirty="0" err="1"/>
              <a:t>меѓу</a:t>
            </a:r>
            <a:r>
              <a:rPr lang="en-US" sz="3600" dirty="0"/>
              <a:t> 6 и 12 </a:t>
            </a:r>
            <a:r>
              <a:rPr lang="en-US" sz="3600" dirty="0" err="1"/>
              <a:t>месец</a:t>
            </a:r>
            <a:r>
              <a:rPr lang="en-US" sz="3600" dirty="0"/>
              <a:t> </a:t>
            </a:r>
            <a:r>
              <a:rPr lang="en-US" sz="3600" dirty="0" err="1"/>
              <a:t>од</a:t>
            </a:r>
            <a:r>
              <a:rPr lang="en-US" sz="3600" dirty="0"/>
              <a:t> </a:t>
            </a:r>
            <a:r>
              <a:rPr lang="en-US" sz="3600" dirty="0" err="1"/>
              <a:t>животот</a:t>
            </a:r>
            <a:r>
              <a:rPr lang="en-US" sz="3600" dirty="0"/>
              <a:t>. </a:t>
            </a:r>
            <a:r>
              <a:rPr lang="en-US" sz="3600" dirty="0" err="1"/>
              <a:t>Постојаните</a:t>
            </a:r>
            <a:r>
              <a:rPr lang="en-US" sz="3600" dirty="0"/>
              <a:t> </a:t>
            </a:r>
            <a:r>
              <a:rPr lang="en-US" sz="3600" dirty="0" err="1"/>
              <a:t>се</a:t>
            </a:r>
            <a:r>
              <a:rPr lang="en-US" sz="3600" dirty="0"/>
              <a:t> 32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број</a:t>
            </a:r>
            <a:r>
              <a:rPr lang="en-US" sz="3600" dirty="0"/>
              <a:t> и </a:t>
            </a:r>
            <a:r>
              <a:rPr lang="en-US" sz="3600" dirty="0" err="1"/>
              <a:t>ги</a:t>
            </a:r>
            <a:r>
              <a:rPr lang="en-US" sz="3600" dirty="0"/>
              <a:t> </a:t>
            </a:r>
            <a:r>
              <a:rPr lang="en-US" sz="3600" dirty="0" err="1"/>
              <a:t>заменуваат</a:t>
            </a:r>
            <a:r>
              <a:rPr lang="en-US" sz="3600" dirty="0"/>
              <a:t> </a:t>
            </a:r>
            <a:r>
              <a:rPr lang="en-US" sz="3600" dirty="0" err="1"/>
              <a:t>млечните</a:t>
            </a:r>
            <a:r>
              <a:rPr lang="en-US" sz="3600" dirty="0"/>
              <a:t> </a:t>
            </a:r>
            <a:r>
              <a:rPr lang="en-US" sz="3600" dirty="0" err="1"/>
              <a:t>меѓу</a:t>
            </a:r>
            <a:r>
              <a:rPr lang="en-US" sz="3600" dirty="0"/>
              <a:t> 6-та и 8-мата </a:t>
            </a:r>
            <a:r>
              <a:rPr lang="en-US" sz="3600" dirty="0" err="1"/>
              <a:t>година</a:t>
            </a:r>
            <a:r>
              <a:rPr lang="en-US" sz="3600" dirty="0"/>
              <a:t>.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секоја</a:t>
            </a:r>
            <a:r>
              <a:rPr lang="en-US" sz="3600" dirty="0"/>
              <a:t> </a:t>
            </a:r>
            <a:r>
              <a:rPr lang="en-US" sz="3600" dirty="0" err="1"/>
              <a:t>вилица</a:t>
            </a:r>
            <a:r>
              <a:rPr lang="en-US" sz="3600" dirty="0"/>
              <a:t> </a:t>
            </a:r>
            <a:r>
              <a:rPr lang="en-US" sz="3600" dirty="0" err="1"/>
              <a:t>се</a:t>
            </a:r>
            <a:r>
              <a:rPr lang="en-US" sz="3600" dirty="0"/>
              <a:t> </a:t>
            </a:r>
            <a:r>
              <a:rPr lang="en-US" sz="3600" dirty="0" err="1"/>
              <a:t>распоредени</a:t>
            </a:r>
            <a:r>
              <a:rPr lang="en-US" sz="3600" dirty="0"/>
              <a:t> </a:t>
            </a:r>
            <a:r>
              <a:rPr lang="en-US" sz="3600" dirty="0" err="1"/>
              <a:t>по</a:t>
            </a:r>
            <a:r>
              <a:rPr lang="en-US" sz="3600" dirty="0"/>
              <a:t> 16 </a:t>
            </a:r>
            <a:r>
              <a:rPr lang="mk-MK" sz="3600" dirty="0" smtClean="0"/>
              <a:t>трајни </a:t>
            </a:r>
            <a:r>
              <a:rPr lang="en-US" sz="3600" dirty="0" err="1" smtClean="0"/>
              <a:t>заби</a:t>
            </a:r>
            <a:r>
              <a:rPr lang="en-US" dirty="0"/>
              <a:t/>
            </a:r>
            <a:br>
              <a:rPr lang="en-US" dirty="0"/>
            </a:br>
            <a:r>
              <a:rPr lang="mk-MK" sz="3600" dirty="0" smtClean="0"/>
              <a:t/>
            </a:r>
            <a:br>
              <a:rPr lang="mk-MK" sz="3600" dirty="0" smtClean="0"/>
            </a:br>
            <a:r>
              <a:rPr lang="en-US" sz="4000" dirty="0" smtClean="0"/>
              <a:t> 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sz="3600" b="1" dirty="0">
              <a:solidFill>
                <a:srgbClr val="FF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3540034"/>
            <a:ext cx="3814354" cy="22206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23" y="3687807"/>
            <a:ext cx="3296663" cy="17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sz="3600" b="1" dirty="0" smtClean="0"/>
              <a:t>Првите млечни запчиња растат кога бебето ќе биде на возраст од околу шест месеци.</a:t>
            </a:r>
            <a:r>
              <a:rPr lang="mk-MK" b="1" dirty="0" smtClean="0">
                <a:solidFill>
                  <a:srgbClr val="FF0066"/>
                </a:solidFill>
              </a:rPr>
              <a:t/>
            </a:r>
            <a:br>
              <a:rPr lang="mk-MK" b="1" dirty="0" smtClean="0">
                <a:solidFill>
                  <a:srgbClr val="FF0066"/>
                </a:solidFill>
              </a:rPr>
            </a:br>
            <a:r>
              <a:rPr lang="mk-MK" b="1" dirty="0" smtClean="0">
                <a:solidFill>
                  <a:srgbClr val="FF0066"/>
                </a:solidFill>
              </a:rPr>
              <a:t>Како растат млечните заби?</a:t>
            </a:r>
            <a:endParaRPr lang="mk-MK" b="1" dirty="0">
              <a:solidFill>
                <a:srgbClr val="FF0066"/>
              </a:solidFill>
            </a:endParaRPr>
          </a:p>
        </p:txBody>
      </p:sp>
      <p:pic>
        <p:nvPicPr>
          <p:cNvPr id="4" name="Picture 3" descr="https://www.stomatolog.com.mk/sliki/mlecni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54" y="2357437"/>
            <a:ext cx="9026435" cy="4108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57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200" b="1" dirty="0" smtClean="0"/>
              <a:t>Во преходниот слајд прочита дека млечните запчиња од шестата до дванаесетата година се менуваат со трајните заби. </a:t>
            </a:r>
            <a:br>
              <a:rPr lang="mk-MK" sz="3200" b="1" dirty="0" smtClean="0"/>
            </a:br>
            <a:endParaRPr lang="mk-MK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35135"/>
            <a:ext cx="3289663" cy="290757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271554" y="2435135"/>
            <a:ext cx="6453052" cy="31557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 сликата се забележува дека човекот има различни видови заби во устата. Тие имаат различни имиња и различна намена.</a:t>
            </a:r>
          </a:p>
          <a:p>
            <a:pPr algn="ctr"/>
            <a:r>
              <a:rPr lang="mk-MK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СЕКАЧИ </a:t>
            </a:r>
            <a:r>
              <a:rPr lang="mk-MK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се користат за сечење на храната.</a:t>
            </a:r>
          </a:p>
          <a:p>
            <a:pPr algn="ctr"/>
            <a:r>
              <a:rPr lang="mk-MK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ПЕСЈАЦИ</a:t>
            </a:r>
            <a:r>
              <a:rPr lang="mk-MK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(кучешки) – со нив се фаќа храната</a:t>
            </a:r>
          </a:p>
          <a:p>
            <a:r>
              <a:rPr lang="mk-MK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</a:t>
            </a:r>
            <a:r>
              <a:rPr lang="mk-MK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ПРЕТКАТНИЦИ</a:t>
            </a:r>
            <a:r>
              <a:rPr lang="mk-MK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со нив се гмечи и џвака</a:t>
            </a:r>
          </a:p>
          <a:p>
            <a:r>
              <a:rPr lang="mk-MK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</a:t>
            </a:r>
            <a:r>
              <a:rPr lang="mk-MK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КАТНИЦИ </a:t>
            </a:r>
            <a:r>
              <a:rPr lang="mk-MK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храната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44937" y="4558937"/>
            <a:ext cx="326572" cy="1175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413863" y="4794069"/>
            <a:ext cx="757646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8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3114"/>
            <a:ext cx="10515600" cy="603866"/>
          </a:xfrm>
        </p:spPr>
        <p:txBody>
          <a:bodyPr>
            <a:normAutofit fontScale="90000"/>
          </a:bodyPr>
          <a:lstStyle/>
          <a:p>
            <a:pPr algn="ctr"/>
            <a:r>
              <a:rPr lang="mk-MK" sz="2800" b="1" dirty="0" smtClean="0">
                <a:solidFill>
                  <a:srgbClr val="FF0066"/>
                </a:solidFill>
              </a:rPr>
              <a:t>На сликата се гледа дека кај возрасен човек има 8 секачи, 4 песјаци, 8 предкатници и 12 катници.</a:t>
            </a:r>
            <a:endParaRPr lang="mk-MK" sz="2800" b="1" dirty="0">
              <a:solidFill>
                <a:srgbClr val="FF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441" y="814187"/>
            <a:ext cx="6555116" cy="58130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3504" y="1801504"/>
            <a:ext cx="84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секачи</a:t>
            </a:r>
            <a:endParaRPr lang="mk-MK" dirty="0"/>
          </a:p>
        </p:txBody>
      </p:sp>
      <p:sp>
        <p:nvSpPr>
          <p:cNvPr id="6" name="TextBox 5"/>
          <p:cNvSpPr txBox="1"/>
          <p:nvPr/>
        </p:nvSpPr>
        <p:spPr>
          <a:xfrm>
            <a:off x="6373504" y="2034358"/>
            <a:ext cx="84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секачи</a:t>
            </a:r>
            <a:endParaRPr lang="mk-MK" dirty="0"/>
          </a:p>
        </p:txBody>
      </p:sp>
      <p:sp>
        <p:nvSpPr>
          <p:cNvPr id="7" name="TextBox 6"/>
          <p:cNvSpPr txBox="1"/>
          <p:nvPr/>
        </p:nvSpPr>
        <p:spPr>
          <a:xfrm>
            <a:off x="6346561" y="5529617"/>
            <a:ext cx="84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секачи</a:t>
            </a:r>
            <a:endParaRPr lang="mk-MK" dirty="0"/>
          </a:p>
        </p:txBody>
      </p:sp>
      <p:sp>
        <p:nvSpPr>
          <p:cNvPr id="8" name="TextBox 7"/>
          <p:cNvSpPr txBox="1"/>
          <p:nvPr/>
        </p:nvSpPr>
        <p:spPr>
          <a:xfrm>
            <a:off x="6333618" y="5282059"/>
            <a:ext cx="84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секачи</a:t>
            </a:r>
            <a:endParaRPr lang="mk-MK" dirty="0"/>
          </a:p>
        </p:txBody>
      </p:sp>
      <p:sp>
        <p:nvSpPr>
          <p:cNvPr id="9" name="TextBox 8"/>
          <p:cNvSpPr txBox="1"/>
          <p:nvPr/>
        </p:nvSpPr>
        <p:spPr>
          <a:xfrm>
            <a:off x="6307380" y="503650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кучешки</a:t>
            </a:r>
            <a:endParaRPr lang="mk-MK" dirty="0"/>
          </a:p>
        </p:txBody>
      </p:sp>
      <p:sp>
        <p:nvSpPr>
          <p:cNvPr id="10" name="TextBox 9"/>
          <p:cNvSpPr txBox="1"/>
          <p:nvPr/>
        </p:nvSpPr>
        <p:spPr>
          <a:xfrm>
            <a:off x="6346561" y="2267695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кучешки</a:t>
            </a:r>
            <a:endParaRPr lang="mk-MK" dirty="0"/>
          </a:p>
        </p:txBody>
      </p:sp>
      <p:sp>
        <p:nvSpPr>
          <p:cNvPr id="11" name="TextBox 10"/>
          <p:cNvSpPr txBox="1"/>
          <p:nvPr/>
        </p:nvSpPr>
        <p:spPr>
          <a:xfrm>
            <a:off x="6307380" y="4788948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преткатници</a:t>
            </a:r>
            <a:endParaRPr lang="mk-MK" dirty="0"/>
          </a:p>
        </p:txBody>
      </p:sp>
      <p:sp>
        <p:nvSpPr>
          <p:cNvPr id="12" name="TextBox 11"/>
          <p:cNvSpPr txBox="1"/>
          <p:nvPr/>
        </p:nvSpPr>
        <p:spPr>
          <a:xfrm>
            <a:off x="6294987" y="4561440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преткатници</a:t>
            </a:r>
            <a:endParaRPr lang="mk-MK" dirty="0"/>
          </a:p>
        </p:txBody>
      </p:sp>
      <p:sp>
        <p:nvSpPr>
          <p:cNvPr id="13" name="TextBox 12"/>
          <p:cNvSpPr txBox="1"/>
          <p:nvPr/>
        </p:nvSpPr>
        <p:spPr>
          <a:xfrm>
            <a:off x="6334873" y="2744459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преткатници</a:t>
            </a:r>
            <a:endParaRPr lang="mk-MK" dirty="0"/>
          </a:p>
        </p:txBody>
      </p:sp>
      <p:sp>
        <p:nvSpPr>
          <p:cNvPr id="14" name="TextBox 13"/>
          <p:cNvSpPr txBox="1"/>
          <p:nvPr/>
        </p:nvSpPr>
        <p:spPr>
          <a:xfrm>
            <a:off x="6333618" y="2500979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преткатници</a:t>
            </a:r>
            <a:endParaRPr lang="mk-MK" dirty="0"/>
          </a:p>
        </p:txBody>
      </p:sp>
      <p:sp>
        <p:nvSpPr>
          <p:cNvPr id="15" name="TextBox 14"/>
          <p:cNvSpPr txBox="1"/>
          <p:nvPr/>
        </p:nvSpPr>
        <p:spPr>
          <a:xfrm>
            <a:off x="6333617" y="2976045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катници</a:t>
            </a:r>
            <a:endParaRPr lang="mk-MK" dirty="0"/>
          </a:p>
        </p:txBody>
      </p:sp>
      <p:sp>
        <p:nvSpPr>
          <p:cNvPr id="16" name="TextBox 15"/>
          <p:cNvSpPr txBox="1"/>
          <p:nvPr/>
        </p:nvSpPr>
        <p:spPr>
          <a:xfrm>
            <a:off x="6333617" y="3210307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катници</a:t>
            </a:r>
            <a:endParaRPr lang="mk-MK" dirty="0"/>
          </a:p>
        </p:txBody>
      </p:sp>
      <p:sp>
        <p:nvSpPr>
          <p:cNvPr id="17" name="TextBox 16"/>
          <p:cNvSpPr txBox="1"/>
          <p:nvPr/>
        </p:nvSpPr>
        <p:spPr>
          <a:xfrm>
            <a:off x="6341182" y="3443215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катници</a:t>
            </a:r>
            <a:endParaRPr lang="mk-MK" dirty="0"/>
          </a:p>
        </p:txBody>
      </p:sp>
      <p:sp>
        <p:nvSpPr>
          <p:cNvPr id="18" name="TextBox 17"/>
          <p:cNvSpPr txBox="1"/>
          <p:nvPr/>
        </p:nvSpPr>
        <p:spPr>
          <a:xfrm>
            <a:off x="6303324" y="3884001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катници</a:t>
            </a:r>
            <a:endParaRPr lang="mk-MK" dirty="0"/>
          </a:p>
        </p:txBody>
      </p:sp>
      <p:sp>
        <p:nvSpPr>
          <p:cNvPr id="19" name="TextBox 18"/>
          <p:cNvSpPr txBox="1"/>
          <p:nvPr/>
        </p:nvSpPr>
        <p:spPr>
          <a:xfrm>
            <a:off x="6294986" y="4117285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катници</a:t>
            </a:r>
            <a:endParaRPr lang="mk-MK" dirty="0"/>
          </a:p>
        </p:txBody>
      </p:sp>
      <p:sp>
        <p:nvSpPr>
          <p:cNvPr id="20" name="TextBox 19"/>
          <p:cNvSpPr txBox="1"/>
          <p:nvPr/>
        </p:nvSpPr>
        <p:spPr>
          <a:xfrm>
            <a:off x="6294987" y="4343066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катници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7216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200" b="1" dirty="0" smtClean="0"/>
              <a:t>Многу е важно да се грижиме за хигиената и здравјето на нашите заби.</a:t>
            </a:r>
            <a:br>
              <a:rPr lang="mk-MK" sz="3200" b="1" dirty="0" smtClean="0"/>
            </a:br>
            <a:endParaRPr lang="mk-MK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271554" y="2435134"/>
            <a:ext cx="6975566" cy="40571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-Редовно миење на забите со четка и паста (наутро и навечер пред спиење)</a:t>
            </a:r>
          </a:p>
          <a:p>
            <a:r>
              <a:rPr lang="mk-MK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-Миењето на забите треба да биде правилно и да трае од две до три минути</a:t>
            </a:r>
          </a:p>
          <a:p>
            <a:r>
              <a:rPr lang="mk-MK" sz="2400" dirty="0" smtClean="0">
                <a:ln w="0"/>
                <a:solidFill>
                  <a:srgbClr val="66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Менување на четката за заби со нова на секои 3-4 месеци</a:t>
            </a:r>
          </a:p>
          <a:p>
            <a:r>
              <a:rPr lang="mk-MK" sz="2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-Покрај четкање на забите со четка и паста може да се користи и конец за заби за детално чистење на просторот помеѓу забите</a:t>
            </a:r>
          </a:p>
          <a:p>
            <a:r>
              <a:rPr lang="mk-MK" sz="2400" dirty="0" smtClean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-Редовно да се прават контоли кај својот стоматолог</a:t>
            </a:r>
            <a:endParaRPr lang="en-US" sz="24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2563041"/>
            <a:ext cx="3827417" cy="39291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95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276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ЗАБИТЕ КАЈ ЧОВЕКОТ</vt:lpstr>
      <vt:lpstr>Забите  се цврсти структури, сместени во горната и долната вилица од устата.   Со забите ја сечеме, кинеме, дробиме и џвакаме  храната, за да можеме потоа да ја голтнеме.</vt:lpstr>
      <vt:lpstr>   Кај човекот има две генерации на заби: млечни и трајни(постојани) заби. Млечните се 20 на број и се појавуваат меѓу 6 и 12 месец од животот. Постојаните се 32 на број и ги заменуваат млечните меѓу 6-та и 8-мата година. На секоја вилица се распоредени по 16 трајни заби    </vt:lpstr>
      <vt:lpstr>Првите млечни запчиња растат кога бебето ќе биде на возраст од околу шест месеци. Како растат млечните заби?</vt:lpstr>
      <vt:lpstr>Во преходниот слајд прочита дека млечните запчиња од шестата до дванаесетата година се менуваат со трајните заби.  </vt:lpstr>
      <vt:lpstr>На сликата се гледа дека кај возрасен човек има 8 секачи, 4 песјаци, 8 предкатници и 12 катници.</vt:lpstr>
      <vt:lpstr>Многу е важно да се грижиме за хигиената и здравјето на нашите заби.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ЗАБИТЕ КАЈ ЧОВЕКОТ</dc:title>
  <dc:creator>Tanja Metikosh</dc:creator>
  <cp:lastModifiedBy>user</cp:lastModifiedBy>
  <cp:revision>24</cp:revision>
  <dcterms:created xsi:type="dcterms:W3CDTF">2016-05-24T18:10:59Z</dcterms:created>
  <dcterms:modified xsi:type="dcterms:W3CDTF">2020-05-30T16:25:38Z</dcterms:modified>
</cp:coreProperties>
</file>